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1.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17" r:id="rId5"/>
    <p:sldMasterId id="2147493696" r:id="rId6"/>
    <p:sldMasterId id="2147493709" r:id="rId7"/>
    <p:sldMasterId id="2147493723" r:id="rId8"/>
    <p:sldMasterId id="2147493732" r:id="rId9"/>
    <p:sldMasterId id="2147493745" r:id="rId10"/>
    <p:sldMasterId id="2147493758" r:id="rId11"/>
    <p:sldMasterId id="2147493767" r:id="rId12"/>
    <p:sldMasterId id="2147493775" r:id="rId13"/>
    <p:sldMasterId id="2147493788" r:id="rId14"/>
    <p:sldMasterId id="2147493801" r:id="rId15"/>
  </p:sldMasterIdLst>
  <p:notesMasterIdLst>
    <p:notesMasterId r:id="rId123"/>
  </p:notesMasterIdLst>
  <p:handoutMasterIdLst>
    <p:handoutMasterId r:id="rId124"/>
  </p:handoutMasterIdLst>
  <p:sldIdLst>
    <p:sldId id="959" r:id="rId16"/>
    <p:sldId id="824" r:id="rId17"/>
    <p:sldId id="826" r:id="rId18"/>
    <p:sldId id="827" r:id="rId19"/>
    <p:sldId id="994" r:id="rId20"/>
    <p:sldId id="2142532376" r:id="rId21"/>
    <p:sldId id="2142532384" r:id="rId22"/>
    <p:sldId id="427" r:id="rId23"/>
    <p:sldId id="2142532377" r:id="rId24"/>
    <p:sldId id="2142532378" r:id="rId25"/>
    <p:sldId id="2142532385" r:id="rId26"/>
    <p:sldId id="2142532386" r:id="rId27"/>
    <p:sldId id="2142532388" r:id="rId28"/>
    <p:sldId id="2142532389" r:id="rId29"/>
    <p:sldId id="2142532390" r:id="rId30"/>
    <p:sldId id="2142532379" r:id="rId31"/>
    <p:sldId id="2142532380" r:id="rId32"/>
    <p:sldId id="2142532381" r:id="rId33"/>
    <p:sldId id="2142532382" r:id="rId34"/>
    <p:sldId id="2142532383" r:id="rId35"/>
    <p:sldId id="2142532387" r:id="rId36"/>
    <p:sldId id="2142532392" r:id="rId37"/>
    <p:sldId id="2142532391" r:id="rId38"/>
    <p:sldId id="995" r:id="rId39"/>
    <p:sldId id="2142532354" r:id="rId40"/>
    <p:sldId id="2142532355" r:id="rId41"/>
    <p:sldId id="2142532356" r:id="rId42"/>
    <p:sldId id="2142532357" r:id="rId43"/>
    <p:sldId id="2142532358" r:id="rId44"/>
    <p:sldId id="2142532359" r:id="rId45"/>
    <p:sldId id="2142532360" r:id="rId46"/>
    <p:sldId id="2142532361" r:id="rId47"/>
    <p:sldId id="2142532393" r:id="rId48"/>
    <p:sldId id="2142532364" r:id="rId49"/>
    <p:sldId id="1249" r:id="rId50"/>
    <p:sldId id="1250" r:id="rId51"/>
    <p:sldId id="2142532366" r:id="rId52"/>
    <p:sldId id="1254" r:id="rId53"/>
    <p:sldId id="2142532394" r:id="rId54"/>
    <p:sldId id="353" r:id="rId55"/>
    <p:sldId id="354" r:id="rId56"/>
    <p:sldId id="2142532395" r:id="rId57"/>
    <p:sldId id="2142532396" r:id="rId58"/>
    <p:sldId id="2142532397" r:id="rId59"/>
    <p:sldId id="2142532398" r:id="rId60"/>
    <p:sldId id="2142532399" r:id="rId61"/>
    <p:sldId id="2142532400" r:id="rId62"/>
    <p:sldId id="2142532401" r:id="rId63"/>
    <p:sldId id="2142532402" r:id="rId64"/>
    <p:sldId id="2142532403" r:id="rId65"/>
    <p:sldId id="2142532365" r:id="rId66"/>
    <p:sldId id="433" r:id="rId67"/>
    <p:sldId id="434" r:id="rId68"/>
    <p:sldId id="435" r:id="rId69"/>
    <p:sldId id="436" r:id="rId70"/>
    <p:sldId id="2142532404" r:id="rId71"/>
    <p:sldId id="2142532406" r:id="rId72"/>
    <p:sldId id="1117" r:id="rId73"/>
    <p:sldId id="1198" r:id="rId74"/>
    <p:sldId id="1203" r:id="rId75"/>
    <p:sldId id="1204" r:id="rId76"/>
    <p:sldId id="1199" r:id="rId77"/>
    <p:sldId id="1200" r:id="rId78"/>
    <p:sldId id="1202" r:id="rId79"/>
    <p:sldId id="1205" r:id="rId80"/>
    <p:sldId id="2142532407" r:id="rId81"/>
    <p:sldId id="2142532321" r:id="rId82"/>
    <p:sldId id="1091" r:id="rId83"/>
    <p:sldId id="1092" r:id="rId84"/>
    <p:sldId id="988" r:id="rId85"/>
    <p:sldId id="1115" r:id="rId86"/>
    <p:sldId id="1116" r:id="rId87"/>
    <p:sldId id="2142532408" r:id="rId88"/>
    <p:sldId id="2142532409" r:id="rId89"/>
    <p:sldId id="2142532405" r:id="rId90"/>
    <p:sldId id="2142532333" r:id="rId91"/>
    <p:sldId id="2142532373" r:id="rId92"/>
    <p:sldId id="2142532346" r:id="rId93"/>
    <p:sldId id="2142532347" r:id="rId94"/>
    <p:sldId id="2142532374" r:id="rId95"/>
    <p:sldId id="2142532410" r:id="rId96"/>
    <p:sldId id="384" r:id="rId97"/>
    <p:sldId id="385" r:id="rId98"/>
    <p:sldId id="2142532411" r:id="rId99"/>
    <p:sldId id="1065" r:id="rId100"/>
    <p:sldId id="397" r:id="rId101"/>
    <p:sldId id="1068" r:id="rId102"/>
    <p:sldId id="399" r:id="rId103"/>
    <p:sldId id="1101" r:id="rId104"/>
    <p:sldId id="1066" r:id="rId105"/>
    <p:sldId id="368" r:id="rId106"/>
    <p:sldId id="1118" r:id="rId107"/>
    <p:sldId id="395" r:id="rId108"/>
    <p:sldId id="396" r:id="rId109"/>
    <p:sldId id="1119" r:id="rId110"/>
    <p:sldId id="1108" r:id="rId111"/>
    <p:sldId id="402" r:id="rId112"/>
    <p:sldId id="1174" r:id="rId113"/>
    <p:sldId id="1175" r:id="rId114"/>
    <p:sldId id="1176" r:id="rId115"/>
    <p:sldId id="1110" r:id="rId116"/>
    <p:sldId id="1120" r:id="rId117"/>
    <p:sldId id="1121" r:id="rId118"/>
    <p:sldId id="1122" r:id="rId119"/>
    <p:sldId id="2142532412" r:id="rId120"/>
    <p:sldId id="2142532413" r:id="rId121"/>
    <p:sldId id="2142532375" r:id="rId12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98"/>
    <p:restoredTop sz="96552"/>
  </p:normalViewPr>
  <p:slideViewPr>
    <p:cSldViewPr snapToObjects="1">
      <p:cViewPr varScale="1">
        <p:scale>
          <a:sx n="231" d="100"/>
          <a:sy n="231" d="100"/>
        </p:scale>
        <p:origin x="176" y="88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slide" Target="slides/slide97.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9.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handoutMaster" Target="handoutMasters/handoutMaster1.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2/20/25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CC759-256C-68D0-A58B-26B791EDED9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BF63F7E-F010-27C5-712A-164E8618F5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3D03F42-DC1B-FE98-8D7B-DF913D43B9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354D31-EEF4-9B3D-C004-CCDC87146C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8747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34CB9-DBA7-3AAD-9326-4F613CF9D88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3F4BAE6-EEED-8F3E-1BBD-D623CEFD70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9BD44A8-9AA5-78FB-1157-35DB78F6DA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76835C2-6996-DEF4-3CA7-B9A575EBD8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5756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1C452-937D-7B5A-F9F8-C5053B57C663}"/>
            </a:ext>
          </a:extLst>
        </p:cNvPr>
        <p:cNvGrpSpPr/>
        <p:nvPr/>
      </p:nvGrpSpPr>
      <p:grpSpPr>
        <a:xfrm>
          <a:off x="0" y="0"/>
          <a:ext cx="0" cy="0"/>
          <a:chOff x="0" y="0"/>
          <a:chExt cx="0" cy="0"/>
        </a:xfrm>
      </p:grpSpPr>
      <p:sp>
        <p:nvSpPr>
          <p:cNvPr id="146434" name="Rectangle 7">
            <a:extLst>
              <a:ext uri="{FF2B5EF4-FFF2-40B4-BE49-F238E27FC236}">
                <a16:creationId xmlns:a16="http://schemas.microsoft.com/office/drawing/2014/main" id="{223DF97F-187B-CCC9-80EE-0B670D2CCC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a:extLst>
              <a:ext uri="{FF2B5EF4-FFF2-40B4-BE49-F238E27FC236}">
                <a16:creationId xmlns:a16="http://schemas.microsoft.com/office/drawing/2014/main" id="{0872D0E2-C851-FAD5-6E95-7849CD8E352E}"/>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CBB2BC15-BB23-CCF5-E741-006C2DD2D73D}"/>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2905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52530-EFDD-8B77-5ABF-C6532E0BEC3D}"/>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5BB742C1-08A9-416E-8ECC-2E75F6B70B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a:extLst>
              <a:ext uri="{FF2B5EF4-FFF2-40B4-BE49-F238E27FC236}">
                <a16:creationId xmlns:a16="http://schemas.microsoft.com/office/drawing/2014/main" id="{D57784FD-6842-8AEC-BC12-A39B703CA47D}"/>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E541A43A-324E-C9C8-23E4-8691DF261539}"/>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77005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0BD51-7237-0FFF-FB9E-DBC572574AA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1A647C1-5C29-EE7C-E95B-1C333FFF7B6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97F68A20-4751-7E4F-E282-643BD8C642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71D087D-37A5-7110-0506-7F31AB719C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42500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7571-DC01-5180-CBBF-AF1A3BC1BDA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FBFB4208-54E3-E299-EC81-B75814CF93C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6AC5592-FD07-A806-9989-8DAEC9D909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D4D844D-1840-ACEA-4F69-CF055B523D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214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CB53E9A-4F1C-4562-B43B-B5CFB7E98BB2}" type="slidenum">
              <a:rPr lang="en-US" altLang="en-US" sz="1200"/>
              <a:pPr/>
              <a:t>42</a:t>
            </a:fld>
            <a:endParaRPr lang="en-US" altLang="en-US" sz="12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D71DE7E-FF0D-4034-AE63-651A3A350F6F}" type="slidenum">
              <a:rPr lang="en-US" altLang="en-US" sz="1200"/>
              <a:pPr/>
              <a:t>43</a:t>
            </a:fld>
            <a:endParaRPr lang="en-US" altLang="en-US" sz="12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6281BB1-9FD8-4756-B07C-05F43DCBB1D1}" type="slidenum">
              <a:rPr lang="en-US" altLang="en-US" sz="1200"/>
              <a:pPr/>
              <a:t>44</a:t>
            </a:fld>
            <a:endParaRPr lang="en-US" altLang="en-US" sz="12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02CC610-2C92-4BB3-8D98-C7E1312CA104}" type="slidenum">
              <a:rPr lang="en-US" altLang="en-US" sz="1200"/>
              <a:pPr/>
              <a:t>45</a:t>
            </a:fld>
            <a:endParaRPr lang="en-US" altLang="en-US" sz="12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844853C-1565-4D82-BAFB-17FA6226FCB3}" type="slidenum">
              <a:rPr lang="en-US" altLang="en-US" sz="1200"/>
              <a:pPr/>
              <a:t>46</a:t>
            </a:fld>
            <a:endParaRPr lang="en-US" altLang="en-US" sz="12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C5E82CE-5F33-4AA9-922C-5F54A6966317}" type="slidenum">
              <a:rPr lang="en-US" altLang="en-US" sz="1200"/>
              <a:pPr/>
              <a:t>47</a:t>
            </a:fld>
            <a:endParaRPr lang="en-US" altLang="en-US"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8449F55-0331-42F3-8185-5550FA6588AF}" type="slidenum">
              <a:rPr lang="en-US" altLang="en-US" sz="1200"/>
              <a:pPr/>
              <a:t>48</a:t>
            </a:fld>
            <a:endParaRPr lang="en-US" altLang="en-US" sz="12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1A24CF4-9A58-4D8C-8B4A-1F5B4A557C17}" type="slidenum">
              <a:rPr lang="en-US" altLang="en-US" sz="1200"/>
              <a:pPr/>
              <a:t>49</a:t>
            </a:fld>
            <a:endParaRPr lang="en-US" alt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7733CA9-4ACE-4C8E-94A6-AF7CB20743E9}" type="slidenum">
              <a:rPr lang="en-US" altLang="en-US" sz="1200"/>
              <a:pPr/>
              <a:t>50</a:t>
            </a:fld>
            <a:endParaRPr lang="en-US" altLang="en-US" sz="12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43FEB-3B34-10E8-ABAF-49CCD958D83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AD5CB3C-9B1C-46F2-161E-3968E6979A5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601B56B-F7B4-7408-6836-C588DE5671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4F1055D-773C-D548-A15D-D3C523D8C0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070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63621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67</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09D3-1B84-132A-3696-4776C4D6507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07EC76D-3C9A-015C-0AFF-423E5584FF4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10E43B2-14D2-990E-08DE-490D1AC766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3157438-A97D-BD8D-0695-491BEBBE7C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4178107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2DB9E-174F-4CA5-C7DF-C11F61297F1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595BC6A0-6C70-55B9-9C68-FA22EB8EB4F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8B98EC12-4484-89A2-DA31-7AA890116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0572F9E-9D30-B497-345B-08F0F786C3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405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7871-7EEC-AEBD-F75E-F6A92EAC91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87088B7-CF51-47DD-F034-8662CB3C7F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CF9B8BE-CE93-03DB-5D17-CE8540E101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4A52DBA-1EC4-2BFF-E9E0-B268E59181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6824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C4A2F-72AE-6CF2-A498-5FC4BEC7036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1072CAF-FA7E-0808-4722-F44D2429447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9B37E733-C11B-9FAA-D11C-A5FDFBA9D0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A8C206FA-6186-8EE3-A73E-46227A153D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3636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038E5-495E-38C3-EBBB-D519062CB74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03BA0D5-6F00-C3C4-8700-5B45B2AD7A0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8D2C5AD5-829E-78B1-E5FA-839DABF8B5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CE63D45-FA1A-8BFE-7FA7-68EA62DF2F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877322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404813" y="695325"/>
            <a:ext cx="6188075"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AEDF4-2067-3DF6-0554-BB113C23E2B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CA7955-E11C-EC3D-1F6E-0EA0018F6EE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21A26E92-E6BF-0FD9-6E46-9A68F450ED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504380E-1AFD-C516-F0BC-243CE1D6C3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105</a:t>
            </a:fld>
            <a:endParaRPr lang="en-US" altLang="en-US"/>
          </a:p>
        </p:txBody>
      </p:sp>
    </p:spTree>
    <p:extLst>
      <p:ext uri="{BB962C8B-B14F-4D97-AF65-F5344CB8AC3E}">
        <p14:creationId xmlns:p14="http://schemas.microsoft.com/office/powerpoint/2010/main" val="4189207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1177925" y="696913"/>
            <a:ext cx="4641850"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123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06202-35EF-9D5E-FE48-0863C783618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EC3AAB7-CDFE-27CB-0AB6-98019BF930D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780E328-905A-7121-AE96-AB3C394D2A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6ACFEB7-2F96-635C-8C65-272A627CEC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7081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81DE-8FD2-8833-DCDD-263249B34075}"/>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CCA43C1C-8A59-881C-E03D-B9921C974A17}"/>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250BDF28-171D-4D2A-FD0F-8BBEE2D0D8F4}"/>
              </a:ext>
            </a:extLst>
          </p:cNvPr>
          <p:cNvSpPr>
            <a:spLocks noGrp="1" noRot="1" noChangeAspect="1" noChangeArrowheads="1" noTextEdit="1"/>
          </p:cNvSpPr>
          <p:nvPr>
            <p:ph type="sldImg"/>
          </p:nvPr>
        </p:nvSpPr>
        <p:spPr>
          <a:xfrm>
            <a:off x="404813" y="696913"/>
            <a:ext cx="6188075" cy="3481387"/>
          </a:xfrm>
          <a:ln/>
        </p:spPr>
      </p:sp>
      <p:sp>
        <p:nvSpPr>
          <p:cNvPr id="30723" name="Rectangle 3">
            <a:extLst>
              <a:ext uri="{FF2B5EF4-FFF2-40B4-BE49-F238E27FC236}">
                <a16:creationId xmlns:a16="http://schemas.microsoft.com/office/drawing/2014/main" id="{4ACEBB04-F5EB-B8EE-C65E-855475D0E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46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31896-8D08-382B-4784-9507683BFC81}"/>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EB25F3DB-8180-5746-55DB-2403014AB1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A2F22C0D-B9BD-FBE0-464A-4D5E4BE86D8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55B32AF-C589-FD69-0F66-B99188A5B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966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63261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919798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6150108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18824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57893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793806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358622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48886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861910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20736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8164199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3706609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0050758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185350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2479842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1590495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9639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6320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22845740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623440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786884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2025494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23357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3236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5911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90827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73635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4178616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849324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668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0867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912288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03691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14791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53744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8378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798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68383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261805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57122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887877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618598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02336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4155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3170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237256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173898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254123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31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531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70154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5268720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47502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006460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230517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5530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9929843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5394717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51064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4666868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169296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8979414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628195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22406408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19707467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287777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9197916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01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9134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429243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727457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455176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56675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0465889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6896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306896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409169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9665007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62228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0759579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5988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1941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4374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324261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59995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69336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049260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4704635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14512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1640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890840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604846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6124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981899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4891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12054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6977162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890582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229007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38465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865007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363829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1761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10.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image" Target="../media/image2.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11.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2.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10" Type="http://schemas.openxmlformats.org/officeDocument/2006/relationships/image" Target="../media/image1.emf"/><Relationship Id="rId4" Type="http://schemas.openxmlformats.org/officeDocument/2006/relationships/slideLayout" Target="../slideLayouts/slideLayout118.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7.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10" Type="http://schemas.openxmlformats.org/officeDocument/2006/relationships/image" Target="../media/image1.emf"/><Relationship Id="rId4" Type="http://schemas.openxmlformats.org/officeDocument/2006/relationships/slideLayout" Target="../slideLayouts/slideLayout79.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5: ER(4), Relational(4), SQL(4)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7587731"/>
      </p:ext>
    </p:extLst>
  </p:cSld>
  <p:clrMap bg1="lt1" tx1="dk1" bg2="lt2" tx2="dk2" accent1="accent1" accent2="accent2" accent3="accent3" accent4="accent4" accent5="accent5" accent6="accent6" hlink="hlink" folHlink="folHlink"/>
  <p:sldLayoutIdLst>
    <p:sldLayoutId id="2147493776" r:id="rId1"/>
    <p:sldLayoutId id="2147493777" r:id="rId2"/>
    <p:sldLayoutId id="2147493778" r:id="rId3"/>
    <p:sldLayoutId id="2147493779" r:id="rId4"/>
    <p:sldLayoutId id="2147493780" r:id="rId5"/>
    <p:sldLayoutId id="2147493781" r:id="rId6"/>
    <p:sldLayoutId id="2147493782" r:id="rId7"/>
    <p:sldLayoutId id="2147493783" r:id="rId8"/>
    <p:sldLayoutId id="2147493784" r:id="rId9"/>
    <p:sldLayoutId id="2147493785" r:id="rId10"/>
    <p:sldLayoutId id="2147493786" r:id="rId11"/>
    <p:sldLayoutId id="214749378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55584"/>
      </p:ext>
    </p:extLst>
  </p:cSld>
  <p:clrMap bg1="lt1" tx1="dk1" bg2="lt2" tx2="dk2" accent1="accent1" accent2="accent2" accent3="accent3" accent4="accent4" accent5="accent5" accent6="accent6" hlink="hlink" folHlink="folHlink"/>
  <p:sldLayoutIdLst>
    <p:sldLayoutId id="2147493789" r:id="rId1"/>
    <p:sldLayoutId id="2147493790" r:id="rId2"/>
    <p:sldLayoutId id="2147493791" r:id="rId3"/>
    <p:sldLayoutId id="2147493792" r:id="rId4"/>
    <p:sldLayoutId id="2147493793" r:id="rId5"/>
    <p:sldLayoutId id="2147493794" r:id="rId6"/>
    <p:sldLayoutId id="2147493795" r:id="rId7"/>
    <p:sldLayoutId id="2147493796" r:id="rId8"/>
    <p:sldLayoutId id="2147493797" r:id="rId9"/>
    <p:sldLayoutId id="2147493798" r:id="rId10"/>
    <p:sldLayoutId id="2147493799" r:id="rId11"/>
    <p:sldLayoutId id="21474938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231053197"/>
      </p:ext>
    </p:extLst>
  </p:cSld>
  <p:clrMap bg1="lt1" tx1="dk1" bg2="lt2" tx2="dk2" accent1="accent1" accent2="accent2" accent3="accent3" accent4="accent4" accent5="accent5" accent6="accent6" hlink="hlink" folHlink="folHlink"/>
  <p:sldLayoutIdLst>
    <p:sldLayoutId id="2147493802" r:id="rId1"/>
    <p:sldLayoutId id="2147493803" r:id="rId2"/>
    <p:sldLayoutId id="2147493804" r:id="rId3"/>
    <p:sldLayoutId id="2147493805" r:id="rId4"/>
    <p:sldLayoutId id="2147493806" r:id="rId5"/>
    <p:sldLayoutId id="2147493807" r:id="rId6"/>
    <p:sldLayoutId id="2147493808" r:id="rId7"/>
    <p:sldLayoutId id="214749380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11946"/>
      </p:ext>
    </p:extLst>
  </p:cSld>
  <p:clrMap bg1="lt1" tx1="dk1" bg2="lt2" tx2="dk2" accent1="accent1" accent2="accent2" accent3="accent3" accent4="accent4" accent5="accent5" accent6="accent6" hlink="hlink" folHlink="folHlink"/>
  <p:sldLayoutIdLst>
    <p:sldLayoutId id="2147493697" r:id="rId1"/>
    <p:sldLayoutId id="2147493698" r:id="rId2"/>
    <p:sldLayoutId id="2147493699" r:id="rId3"/>
    <p:sldLayoutId id="2147493700" r:id="rId4"/>
    <p:sldLayoutId id="2147493701" r:id="rId5"/>
    <p:sldLayoutId id="2147493702" r:id="rId6"/>
    <p:sldLayoutId id="2147493703" r:id="rId7"/>
    <p:sldLayoutId id="2147493704" r:id="rId8"/>
    <p:sldLayoutId id="2147493705" r:id="rId9"/>
    <p:sldLayoutId id="2147493706" r:id="rId10"/>
    <p:sldLayoutId id="2147493707" r:id="rId11"/>
    <p:sldLayoutId id="214749370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018310"/>
      </p:ext>
    </p:extLst>
  </p:cSld>
  <p:clrMap bg1="lt1" tx1="dk1" bg2="lt2" tx2="dk2" accent1="accent1" accent2="accent2" accent3="accent3" accent4="accent4" accent5="accent5" accent6="accent6" hlink="hlink" folHlink="folHlink"/>
  <p:sldLayoutIdLst>
    <p:sldLayoutId id="2147493710" r:id="rId1"/>
    <p:sldLayoutId id="2147493711" r:id="rId2"/>
    <p:sldLayoutId id="2147493713" r:id="rId3"/>
    <p:sldLayoutId id="2147493714" r:id="rId4"/>
    <p:sldLayoutId id="2147493715" r:id="rId5"/>
    <p:sldLayoutId id="2147493716" r:id="rId6"/>
    <p:sldLayoutId id="2147493717" r:id="rId7"/>
    <p:sldLayoutId id="2147493718" r:id="rId8"/>
    <p:sldLayoutId id="2147493719" r:id="rId9"/>
    <p:sldLayoutId id="2147493720" r:id="rId10"/>
    <p:sldLayoutId id="2147493721" r:id="rId11"/>
    <p:sldLayoutId id="214749372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468149170"/>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981307"/>
      </p:ext>
    </p:extLst>
  </p:cSld>
  <p:clrMap bg1="lt1" tx1="dk1" bg2="lt2" tx2="dk2" accent1="accent1" accent2="accent2" accent3="accent3" accent4="accent4" accent5="accent5" accent6="accent6" hlink="hlink" folHlink="folHlink"/>
  <p:sldLayoutIdLst>
    <p:sldLayoutId id="2147493733" r:id="rId1"/>
    <p:sldLayoutId id="2147493734" r:id="rId2"/>
    <p:sldLayoutId id="2147493735" r:id="rId3"/>
    <p:sldLayoutId id="2147493736" r:id="rId4"/>
    <p:sldLayoutId id="2147493737" r:id="rId5"/>
    <p:sldLayoutId id="2147493738" r:id="rId6"/>
    <p:sldLayoutId id="2147493739" r:id="rId7"/>
    <p:sldLayoutId id="2147493740" r:id="rId8"/>
    <p:sldLayoutId id="2147493741" r:id="rId9"/>
    <p:sldLayoutId id="2147493742" r:id="rId10"/>
    <p:sldLayoutId id="2147493743" r:id="rId11"/>
    <p:sldLayoutId id="214749374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192421"/>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5: ER, Relational, SQL (IV)</a:t>
            </a:r>
            <a:br>
              <a:rPr lang="en-US" altLang="en-US" sz="1050" i="1" baseline="0" dirty="0">
                <a:solidFill>
                  <a:schemeClr val="bg1"/>
                </a:solidFill>
              </a:rPr>
            </a:b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40663930"/>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6 – ER(5), Relational(5), SQL (5)</a:t>
            </a:r>
            <a:br>
              <a:rPr lang="en-US" altLang="en-US" sz="1050" i="1" baseline="0" dirty="0">
                <a:solidFill>
                  <a:schemeClr val="bg1"/>
                </a:solidFill>
              </a:rPr>
            </a:b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89704489"/>
      </p:ext>
    </p:extLst>
  </p:cSld>
  <p:clrMap bg1="lt1" tx1="dk1" bg2="lt2" tx2="dk2" accent1="accent1" accent2="accent2" accent3="accent3" accent4="accent4" accent5="accent5" accent6="accent6" hlink="hlink" folHlink="folHlink"/>
  <p:sldLayoutIdLst>
    <p:sldLayoutId id="2147493768" r:id="rId1"/>
    <p:sldLayoutId id="2147493769" r:id="rId2"/>
    <p:sldLayoutId id="2147493770" r:id="rId3"/>
    <p:sldLayoutId id="2147493771" r:id="rId4"/>
    <p:sldLayoutId id="2147493772" r:id="rId5"/>
    <p:sldLayoutId id="2147493773" r:id="rId6"/>
    <p:sldLayoutId id="2147493774"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4.xml"/></Relationships>
</file>

<file path=ppt/slides/_rels/slide10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8.xml"/><Relationship Id="rId1" Type="http://schemas.openxmlformats.org/officeDocument/2006/relationships/slideLayout" Target="../slideLayouts/slideLayout104.xml"/><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hyperlink" Target="https://dev.mysql.com/doc/refman/8.4/en/system-schema.html" TargetMode="External"/><Relationship Id="rId2" Type="http://schemas.openxmlformats.org/officeDocument/2006/relationships/image" Target="../media/image7.png"/><Relationship Id="rId1" Type="http://schemas.openxmlformats.org/officeDocument/2006/relationships/slideLayout" Target="../slideLayouts/slideLayout84.xml"/><Relationship Id="rId4" Type="http://schemas.openxmlformats.org/officeDocument/2006/relationships/hyperlink" Target="https://dev.mysql.com/doc/refman/8.4/en/sys-schema.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tackoverflow.com/questions/8797724/mysql-concepts-session-vs-connection" TargetMode="External"/><Relationship Id="rId2" Type="http://schemas.openxmlformats.org/officeDocument/2006/relationships/hyperlink" Target="https://en.wikipedia.org/wiki/Database_connection" TargetMode="Externa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4.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6.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6.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5.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4.xml"/></Relationships>
</file>

<file path=ppt/slides/_rels/slide8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76.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4.xml"/></Relationships>
</file>

<file path=ppt/slides/_rels/slide9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122.xml"/><Relationship Id="rId4" Type="http://schemas.openxmlformats.org/officeDocument/2006/relationships/image" Target="../media/image1.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4.xml"/></Relationships>
</file>

<file path=ppt/slides/_rels/slide9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1.xml"/><Relationship Id="rId1" Type="http://schemas.openxmlformats.org/officeDocument/2006/relationships/slideLayout" Target="../slideLayouts/slideLayout104.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2025</a:t>
            </a:r>
            <a:br>
              <a:rPr lang="en-US" altLang="en-US" sz="3200" i="1" dirty="0"/>
            </a:br>
            <a:r>
              <a:rPr lang="en-US" altLang="en-US" sz="2800" i="1" dirty="0"/>
              <a:t>Lecture 5: ER(4), Relational(4), SQL(4)</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89AD-5BC4-D87A-E482-19CFCF4D6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121AA-DAC0-538F-2036-B21670BB7411}"/>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C0AB99E2-4C9E-D6E3-FC7B-C9D91BEEDE02}"/>
              </a:ext>
            </a:extLst>
          </p:cNvPr>
          <p:cNvSpPr>
            <a:spLocks noGrp="1"/>
          </p:cNvSpPr>
          <p:nvPr>
            <p:ph idx="1"/>
          </p:nvPr>
        </p:nvSpPr>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ABFAED3-A6EE-D6E0-735F-0BF6B9D5F06B}"/>
              </a:ext>
            </a:extLst>
          </p:cNvPr>
          <p:cNvSpPr>
            <a:spLocks noGrp="1"/>
          </p:cNvSpPr>
          <p:nvPr>
            <p:ph idx="10"/>
          </p:nvPr>
        </p:nvSpPr>
        <p:spPr>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978033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2" name="TextBox 9">
            <a:extLst>
              <a:ext uri="{FF2B5EF4-FFF2-40B4-BE49-F238E27FC236}">
                <a16:creationId xmlns:a16="http://schemas.microsoft.com/office/drawing/2014/main" id="{F2D3A6F8-F262-C743-7A9D-3FE192C39C37}"/>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102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000881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003A7C-8AC3-C2DA-26C0-8221C5F8077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F0F68-64A6-98F6-CD68-463FC8D1E4C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1C87B0B-5B02-9689-91CB-5D65033929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792DFFA-8904-4E05-B112-B90F35FEB6E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26F640B-FF0D-9C27-EAC9-16514E21C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83E54C0-46C2-78A5-1AAC-67C262EB4D83}"/>
              </a:ext>
            </a:extLst>
          </p:cNvPr>
          <p:cNvSpPr txBox="1">
            <a:spLocks noChangeArrowheads="1"/>
          </p:cNvSpPr>
          <p:nvPr/>
        </p:nvSpPr>
        <p:spPr bwMode="auto">
          <a:xfrm>
            <a:off x="0" y="1694587"/>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Let’s Do an Example</a:t>
            </a:r>
            <a:br>
              <a:rPr lang="en-US" altLang="en-US" sz="3600" dirty="0">
                <a:solidFill>
                  <a:schemeClr val="bg1"/>
                </a:solidFill>
              </a:rPr>
            </a:br>
            <a:r>
              <a:rPr lang="en-US" altLang="en-US" sz="3600" dirty="0">
                <a:solidFill>
                  <a:schemeClr val="bg1"/>
                </a:solidFill>
              </a:rPr>
              <a:t>Pulling Together Some Concepts</a:t>
            </a:r>
          </a:p>
        </p:txBody>
      </p:sp>
      <p:sp>
        <p:nvSpPr>
          <p:cNvPr id="9" name="TextBox 9">
            <a:extLst>
              <a:ext uri="{FF2B5EF4-FFF2-40B4-BE49-F238E27FC236}">
                <a16:creationId xmlns:a16="http://schemas.microsoft.com/office/drawing/2014/main" id="{86F99CB4-EDCD-C748-36EB-FA6942408A2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4441783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6FC9C8-DA5C-98F6-D00B-18BC70313B27}"/>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84E9E93-BC15-41FF-1CBA-7F0EA08CD501}"/>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390469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27635F7-4BB9-4615-9894-78F62445B9C2}"/>
              </a:ext>
            </a:extLst>
          </p:cNvPr>
          <p:cNvSpPr/>
          <p:nvPr/>
        </p:nvSpPr>
        <p:spPr>
          <a:xfrm>
            <a:off x="533400" y="590550"/>
            <a:ext cx="7924800" cy="396240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Backup</a:t>
            </a:r>
          </a:p>
        </p:txBody>
      </p:sp>
    </p:spTree>
    <p:extLst>
      <p:ext uri="{BB962C8B-B14F-4D97-AF65-F5344CB8AC3E}">
        <p14:creationId xmlns:p14="http://schemas.microsoft.com/office/powerpoint/2010/main" val="508111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38F40-AB90-0C88-86CE-A43A0A072EA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AE42EDB-035C-110A-1ABB-C852019B5DD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3D04E75-D450-5384-A3E7-6BAEDC2BA7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EBA80957-73C6-318B-2DF7-D96EB8DD347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011BB87-E8FA-E6ED-3426-2C318AD21C7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1: Information Rule</a:t>
            </a:r>
            <a:b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The data stored in a database, may it be user data or metadata, must be a value of some table cell. Everything in a database must be stored in a table format.</a:t>
            </a:r>
            <a:endPar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0" marR="0" lvl="0" indent="0" defTabSz="457200" rtl="0" eaLnBrk="1" fontAlgn="base" latinLnBrk="0" hangingPunct="1">
              <a:lnSpc>
                <a:spcPct val="100000"/>
              </a:lnSpc>
              <a:spcBef>
                <a:spcPct val="20000"/>
              </a:spcBef>
              <a:spcAft>
                <a:spcPct val="0"/>
              </a:spcAft>
              <a:buClrTx/>
              <a:buSzTx/>
              <a:buFont typeface="Arial"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0" marR="0" lvl="0" indent="0" defTabSz="457200" rtl="0" eaLnBrk="1" fontAlgn="base" latinLnBrk="0" hangingPunct="1">
              <a:lnSpc>
                <a:spcPct val="100000"/>
              </a:lnSpc>
              <a:spcBef>
                <a:spcPct val="20000"/>
              </a:spcBef>
              <a:spcAft>
                <a:spcPct val="0"/>
              </a:spcAft>
              <a:buClrTx/>
              <a:buSzTx/>
              <a:buFont typeface="Arial" charset="0"/>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4: Active Online Catalog</a:t>
            </a: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The structure description of the entire database must be stored in an online catalog, known as data dictionary, which can be accessed by authorized users. Users can use the same query language to access the catalog which they use to access the database itself.</a:t>
            </a: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4" name="TextBox 9">
            <a:extLst>
              <a:ext uri="{FF2B5EF4-FFF2-40B4-BE49-F238E27FC236}">
                <a16:creationId xmlns:a16="http://schemas.microsoft.com/office/drawing/2014/main" id="{7E0DF018-202F-BF6F-996E-BCB249661E9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7153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99F14-41C5-909B-014A-A1FBF7A350BC}"/>
              </a:ext>
            </a:extLst>
          </p:cNvPr>
          <p:cNvSpPr>
            <a:spLocks noGrp="1"/>
          </p:cNvSpPr>
          <p:nvPr>
            <p:ph type="title"/>
          </p:nvPr>
        </p:nvSpPr>
        <p:spPr/>
        <p:txBody>
          <a:bodyPr/>
          <a:lstStyle/>
          <a:p>
            <a:r>
              <a:rPr lang="en-US" dirty="0"/>
              <a:t>Metadata and System Tables</a:t>
            </a:r>
          </a:p>
        </p:txBody>
      </p:sp>
      <p:pic>
        <p:nvPicPr>
          <p:cNvPr id="4" name="Picture 3">
            <a:extLst>
              <a:ext uri="{FF2B5EF4-FFF2-40B4-BE49-F238E27FC236}">
                <a16:creationId xmlns:a16="http://schemas.microsoft.com/office/drawing/2014/main" id="{25F93DFA-90CD-DF96-0959-DE9B521D6E61}"/>
              </a:ext>
            </a:extLst>
          </p:cNvPr>
          <p:cNvPicPr>
            <a:picLocks noChangeAspect="1"/>
          </p:cNvPicPr>
          <p:nvPr/>
        </p:nvPicPr>
        <p:blipFill>
          <a:blip r:embed="rId2"/>
          <a:stretch>
            <a:fillRect/>
          </a:stretch>
        </p:blipFill>
        <p:spPr>
          <a:xfrm>
            <a:off x="172570" y="449139"/>
            <a:ext cx="6685430" cy="4223373"/>
          </a:xfrm>
          <a:prstGeom prst="rect">
            <a:avLst/>
          </a:prstGeom>
        </p:spPr>
      </p:pic>
      <p:sp>
        <p:nvSpPr>
          <p:cNvPr id="2" name="Content Placeholder 1">
            <a:extLst>
              <a:ext uri="{FF2B5EF4-FFF2-40B4-BE49-F238E27FC236}">
                <a16:creationId xmlns:a16="http://schemas.microsoft.com/office/drawing/2014/main" id="{9C0C095F-7472-AFD9-8593-5FC0446E8847}"/>
              </a:ext>
            </a:extLst>
          </p:cNvPr>
          <p:cNvSpPr>
            <a:spLocks noGrp="1"/>
          </p:cNvSpPr>
          <p:nvPr>
            <p:ph idx="1"/>
          </p:nvPr>
        </p:nvSpPr>
        <p:spPr>
          <a:xfrm>
            <a:off x="2667000" y="666750"/>
            <a:ext cx="6304430" cy="3651431"/>
          </a:xfrm>
          <a:solidFill>
            <a:schemeClr val="bg1"/>
          </a:solidFill>
        </p:spPr>
        <p:txBody>
          <a:bodyPr/>
          <a:lstStyle/>
          <a:p>
            <a:pPr>
              <a:spcBef>
                <a:spcPts val="0"/>
              </a:spcBef>
              <a:spcAft>
                <a:spcPts val="600"/>
              </a:spcAft>
            </a:pPr>
            <a:r>
              <a:rPr lang="en-US" sz="1600" dirty="0" err="1"/>
              <a:t>db_book</a:t>
            </a:r>
            <a:r>
              <a:rPr lang="en-US" sz="1600" dirty="0"/>
              <a:t> is a schema that holds “data.”</a:t>
            </a:r>
          </a:p>
          <a:p>
            <a:pPr>
              <a:spcBef>
                <a:spcPts val="0"/>
              </a:spcBef>
              <a:spcAft>
                <a:spcPts val="600"/>
              </a:spcAft>
            </a:pPr>
            <a:r>
              <a:rPr lang="en-US" sz="1600" dirty="0" err="1"/>
              <a:t>information_schema</a:t>
            </a:r>
            <a:r>
              <a:rPr lang="en-US" sz="1600" dirty="0"/>
              <a:t> is the “online catalog” and holds information about schemas, tables, columns, keys, indexes, ……</a:t>
            </a:r>
          </a:p>
          <a:p>
            <a:pPr>
              <a:spcBef>
                <a:spcPts val="0"/>
              </a:spcBef>
              <a:spcAft>
                <a:spcPts val="600"/>
              </a:spcAft>
            </a:pPr>
            <a:r>
              <a:rPr lang="en-US" sz="1600" dirty="0" err="1"/>
              <a:t>mysql</a:t>
            </a:r>
            <a:r>
              <a:rPr lang="en-US" sz="1600" dirty="0"/>
              <a:t>: “The </a:t>
            </a:r>
            <a:r>
              <a:rPr lang="en-US" sz="1600" dirty="0" err="1"/>
              <a:t>mysql</a:t>
            </a:r>
            <a:r>
              <a:rPr lang="en-US" sz="1600" dirty="0"/>
              <a:t> schema is the system schema. It contains tables that store information required by the MySQL server as it runs. …</a:t>
            </a:r>
            <a:br>
              <a:rPr lang="en-US" sz="1600" dirty="0"/>
            </a:br>
            <a:r>
              <a:rPr lang="en-US" sz="1600" dirty="0"/>
              <a:t>(</a:t>
            </a:r>
            <a:r>
              <a:rPr lang="en-US" sz="1600" dirty="0">
                <a:hlinkClick r:id="rId3"/>
              </a:rPr>
              <a:t>https://dev.mysql.com/doc/refman/8.4/en/system-schema.html</a:t>
            </a:r>
            <a:r>
              <a:rPr lang="en-US" sz="1600" dirty="0"/>
              <a:t>)</a:t>
            </a:r>
          </a:p>
          <a:p>
            <a:pPr>
              <a:spcBef>
                <a:spcPts val="0"/>
              </a:spcBef>
              <a:spcAft>
                <a:spcPts val="600"/>
              </a:spcAft>
            </a:pPr>
            <a:r>
              <a:rPr lang="en-US" sz="1600" dirty="0"/>
              <a:t>sys: “MySQL 8.4 includes the sys schema, a set of objects that helps DBAs and developers interpret data collected by the Performance Schema.”</a:t>
            </a:r>
            <a:br>
              <a:rPr lang="en-US" sz="1600" dirty="0"/>
            </a:br>
            <a:r>
              <a:rPr lang="en-US" sz="1600" dirty="0"/>
              <a:t>(</a:t>
            </a:r>
            <a:r>
              <a:rPr lang="en-US" sz="1600" dirty="0">
                <a:hlinkClick r:id="rId4"/>
              </a:rPr>
              <a:t>https://dev.mysql.com/doc/refman/8.4/en/sys-schema.html</a:t>
            </a:r>
            <a:r>
              <a:rPr lang="en-US" sz="1600" dirty="0"/>
              <a:t>)</a:t>
            </a:r>
          </a:p>
          <a:p>
            <a:pPr>
              <a:spcBef>
                <a:spcPts val="0"/>
              </a:spcBef>
              <a:spcAft>
                <a:spcPts val="600"/>
              </a:spcAft>
            </a:pPr>
            <a:r>
              <a:rPr lang="en-US" sz="1600" dirty="0"/>
              <a:t>Server Objects contains information about sessions, collations, … …</a:t>
            </a:r>
          </a:p>
        </p:txBody>
      </p:sp>
    </p:spTree>
    <p:extLst>
      <p:ext uri="{BB962C8B-B14F-4D97-AF65-F5344CB8AC3E}">
        <p14:creationId xmlns:p14="http://schemas.microsoft.com/office/powerpoint/2010/main" val="3554246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BEF54-CCB4-A30C-80EB-3C90930E91F2}"/>
              </a:ext>
            </a:extLst>
          </p:cNvPr>
          <p:cNvSpPr>
            <a:spLocks noGrp="1"/>
          </p:cNvSpPr>
          <p:nvPr>
            <p:ph idx="1"/>
          </p:nvPr>
        </p:nvSpPr>
        <p:spPr/>
        <p:txBody>
          <a:bodyPr/>
          <a:lstStyle/>
          <a:p>
            <a:r>
              <a:rPr lang="en-US" sz="1800" dirty="0"/>
              <a:t>“A database connection is a facility in computer science that allows client software to talk to database server software, whether on the same machine or not. A connection is required to send commands and receive answers, usually in the form of a result set.” (</a:t>
            </a:r>
            <a:r>
              <a:rPr lang="en-US" sz="1800" dirty="0">
                <a:hlinkClick r:id="rId2"/>
              </a:rPr>
              <a:t>https://en.wikipedia.org/wiki/Database_connection</a:t>
            </a:r>
            <a:r>
              <a:rPr lang="en-US" sz="1800" dirty="0"/>
              <a:t>)</a:t>
            </a:r>
          </a:p>
          <a:p>
            <a:r>
              <a:rPr lang="en-US" sz="1800" dirty="0"/>
              <a:t>Session:</a:t>
            </a:r>
          </a:p>
          <a:p>
            <a:pPr lvl="1"/>
            <a:r>
              <a:rPr lang="en-US" sz="1600" dirty="0"/>
              <a:t>“Connection is the relationship between a client and a MySQL database.</a:t>
            </a:r>
            <a:br>
              <a:rPr lang="en-US" sz="1600" dirty="0"/>
            </a:br>
            <a:r>
              <a:rPr lang="en-US" sz="1600" dirty="0"/>
              <a:t>Session is the period of time between a client logging in (connecting to) a MySQL database and the client logging out (exiting) the MySQL database.”</a:t>
            </a:r>
            <a:br>
              <a:rPr lang="en-US" sz="1600" dirty="0"/>
            </a:br>
            <a:r>
              <a:rPr lang="en-US" sz="1600" dirty="0"/>
              <a:t>(</a:t>
            </a:r>
            <a:r>
              <a:rPr lang="en-US" sz="1600" dirty="0">
                <a:hlinkClick r:id="rId3"/>
              </a:rPr>
              <a:t>https://stackoverflow.com/questions/8797724/mysql-concepts-session-vs-connection</a:t>
            </a:r>
            <a:r>
              <a:rPr lang="en-US" sz="1600" dirty="0"/>
              <a:t>)</a:t>
            </a:r>
          </a:p>
          <a:p>
            <a:pPr lvl="1"/>
            <a:r>
              <a:rPr lang="en-US" sz="1600" dirty="0"/>
              <a:t>“</a:t>
            </a:r>
            <a:r>
              <a:rPr lang="en-US" sz="1600" b="0" i="0" dirty="0">
                <a:solidFill>
                  <a:srgbClr val="0C0D0E"/>
                </a:solidFill>
                <a:effectLst/>
              </a:rPr>
              <a:t>A </a:t>
            </a:r>
            <a:r>
              <a:rPr lang="en-US" sz="1600" dirty="0"/>
              <a:t>session</a:t>
            </a:r>
            <a:r>
              <a:rPr lang="en-US" sz="1600" b="0" i="0" dirty="0">
                <a:solidFill>
                  <a:srgbClr val="0C0D0E"/>
                </a:solidFill>
                <a:effectLst/>
              </a:rPr>
              <a:t> is just a result of a successful </a:t>
            </a:r>
            <a:r>
              <a:rPr lang="en-US" sz="1600" dirty="0"/>
              <a:t>connection</a:t>
            </a:r>
            <a:r>
              <a:rPr lang="en-US" sz="1600" b="0" i="0" dirty="0">
                <a:solidFill>
                  <a:srgbClr val="0C0D0E"/>
                </a:solidFill>
                <a:effectLst/>
              </a:rPr>
              <a:t>.” </a:t>
            </a:r>
          </a:p>
          <a:p>
            <a:r>
              <a:rPr lang="en-US" sz="1800" dirty="0">
                <a:solidFill>
                  <a:srgbClr val="0C0D0E"/>
                </a:solidFill>
              </a:rPr>
              <a:t>Network protocols are layered. You can think of:</a:t>
            </a:r>
          </a:p>
          <a:p>
            <a:pPr lvl="1"/>
            <a:r>
              <a:rPr lang="en-US" sz="1600" dirty="0">
                <a:solidFill>
                  <a:srgbClr val="0C0D0E"/>
                </a:solidFill>
              </a:rPr>
              <a:t>Connection as the low-level network connection.</a:t>
            </a:r>
          </a:p>
          <a:p>
            <a:pPr lvl="1"/>
            <a:r>
              <a:rPr lang="en-US" sz="1600" dirty="0">
                <a:solidFill>
                  <a:srgbClr val="0C0D0E"/>
                </a:solidFill>
              </a:rPr>
              <a:t>Session is the next layer up and has additional information associated with it, e.g. the user.</a:t>
            </a:r>
          </a:p>
          <a:p>
            <a:r>
              <a:rPr lang="en-US" sz="1800" dirty="0">
                <a:solidFill>
                  <a:srgbClr val="0C0D0E"/>
                </a:solidFill>
              </a:rPr>
              <a:t>Connection libraries like </a:t>
            </a:r>
            <a:r>
              <a:rPr lang="en-US" sz="1800" dirty="0" err="1">
                <a:solidFill>
                  <a:srgbClr val="0C0D0E"/>
                </a:solidFill>
              </a:rPr>
              <a:t>pymysql</a:t>
            </a:r>
            <a:r>
              <a:rPr lang="en-US" sz="1800" dirty="0">
                <a:solidFill>
                  <a:srgbClr val="0C0D0E"/>
                </a:solidFill>
              </a:rPr>
              <a:t> sometimes blur the distinction.</a:t>
            </a:r>
            <a:endParaRPr lang="en-US" sz="1800" dirty="0"/>
          </a:p>
        </p:txBody>
      </p:sp>
      <p:sp>
        <p:nvSpPr>
          <p:cNvPr id="3" name="Title 2">
            <a:extLst>
              <a:ext uri="{FF2B5EF4-FFF2-40B4-BE49-F238E27FC236}">
                <a16:creationId xmlns:a16="http://schemas.microsoft.com/office/drawing/2014/main" id="{75AC365C-9219-118C-3E38-E9947837FD12}"/>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937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193EB-9ED8-62E8-2D6B-F649CE1677BF}"/>
              </a:ext>
            </a:extLst>
          </p:cNvPr>
          <p:cNvSpPr>
            <a:spLocks noGrp="1"/>
          </p:cNvSpPr>
          <p:nvPr>
            <p:ph type="title"/>
          </p:nvPr>
        </p:nvSpPr>
        <p:spPr/>
        <p:txBody>
          <a:bodyPr/>
          <a:lstStyle/>
          <a:p>
            <a:r>
              <a:rPr lang="en-US" dirty="0"/>
              <a:t>Concepts</a:t>
            </a:r>
          </a:p>
        </p:txBody>
      </p:sp>
      <p:sp>
        <p:nvSpPr>
          <p:cNvPr id="4" name="Rounded Rectangle 3">
            <a:extLst>
              <a:ext uri="{FF2B5EF4-FFF2-40B4-BE49-F238E27FC236}">
                <a16:creationId xmlns:a16="http://schemas.microsoft.com/office/drawing/2014/main" id="{DBD278E4-B576-1069-6234-9A792344E26F}"/>
              </a:ext>
            </a:extLst>
          </p:cNvPr>
          <p:cNvSpPr/>
          <p:nvPr/>
        </p:nvSpPr>
        <p:spPr>
          <a:xfrm>
            <a:off x="2895600" y="1352550"/>
            <a:ext cx="3352800" cy="21336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Relational Database</a:t>
            </a:r>
            <a:br>
              <a:rPr lang="en-US" dirty="0"/>
            </a:br>
            <a:r>
              <a:rPr lang="en-US" dirty="0"/>
              <a:t>Management System</a:t>
            </a:r>
            <a:br>
              <a:rPr lang="en-US" dirty="0"/>
            </a:br>
            <a:r>
              <a:rPr lang="en-US" dirty="0"/>
              <a:t>Instance</a:t>
            </a:r>
          </a:p>
        </p:txBody>
      </p:sp>
      <p:sp>
        <p:nvSpPr>
          <p:cNvPr id="5" name="Can 4">
            <a:extLst>
              <a:ext uri="{FF2B5EF4-FFF2-40B4-BE49-F238E27FC236}">
                <a16:creationId xmlns:a16="http://schemas.microsoft.com/office/drawing/2014/main" id="{6E71EBB5-E836-2679-09C8-ADD1A2C59537}"/>
              </a:ext>
            </a:extLst>
          </p:cNvPr>
          <p:cNvSpPr/>
          <p:nvPr/>
        </p:nvSpPr>
        <p:spPr>
          <a:xfrm>
            <a:off x="6858000" y="1508034"/>
            <a:ext cx="1828799" cy="1828800"/>
          </a:xfrm>
          <a:prstGeom prst="can">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br>
              <a:rPr lang="en-US" dirty="0"/>
            </a:br>
            <a:r>
              <a:rPr lang="en-US" sz="1600" dirty="0"/>
              <a:t>Blocks</a:t>
            </a:r>
            <a:br>
              <a:rPr lang="en-US" sz="1600" dirty="0"/>
            </a:br>
            <a:r>
              <a:rPr lang="en-US" sz="1600" dirty="0"/>
              <a:t>Files</a:t>
            </a:r>
            <a:br>
              <a:rPr lang="en-US" sz="1600" dirty="0"/>
            </a:br>
            <a:r>
              <a:rPr lang="en-US" sz="1600" dirty="0"/>
              <a:t>Records</a:t>
            </a:r>
            <a:br>
              <a:rPr lang="en-US" sz="1600" dirty="0"/>
            </a:br>
            <a:r>
              <a:rPr lang="en-US" sz="1600" dirty="0"/>
              <a:t>Offsets</a:t>
            </a:r>
            <a:br>
              <a:rPr lang="en-US" sz="1600" dirty="0"/>
            </a:br>
            <a:r>
              <a:rPr lang="en-US" sz="1600" dirty="0"/>
              <a:t>… …</a:t>
            </a:r>
            <a:endParaRPr lang="en-US" dirty="0"/>
          </a:p>
        </p:txBody>
      </p:sp>
      <p:cxnSp>
        <p:nvCxnSpPr>
          <p:cNvPr id="7" name="Straight Connector 6">
            <a:extLst>
              <a:ext uri="{FF2B5EF4-FFF2-40B4-BE49-F238E27FC236}">
                <a16:creationId xmlns:a16="http://schemas.microsoft.com/office/drawing/2014/main" id="{11B003C3-7DE2-F932-8997-47C8447AB018}"/>
              </a:ext>
            </a:extLst>
          </p:cNvPr>
          <p:cNvCxnSpPr>
            <a:cxnSpLocks/>
            <a:stCxn id="4" idx="3"/>
            <a:endCxn id="5" idx="2"/>
          </p:cNvCxnSpPr>
          <p:nvPr/>
        </p:nvCxnSpPr>
        <p:spPr>
          <a:xfrm>
            <a:off x="6248400" y="2419350"/>
            <a:ext cx="609600" cy="3084"/>
          </a:xfrm>
          <a:prstGeom prst="line">
            <a:avLst/>
          </a:prstGeom>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C9CAFE68-4A11-069D-C081-B6BA54CC9090}"/>
              </a:ext>
            </a:extLst>
          </p:cNvPr>
          <p:cNvSpPr/>
          <p:nvPr/>
        </p:nvSpPr>
        <p:spPr>
          <a:xfrm>
            <a:off x="33969" y="3051185"/>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t>Jupyter</a:t>
            </a:r>
            <a:br>
              <a:rPr lang="en-US" sz="1200" dirty="0"/>
            </a:br>
            <a:r>
              <a:rPr lang="en-US" sz="1200" dirty="0"/>
              <a:t>Notebook</a:t>
            </a:r>
          </a:p>
        </p:txBody>
      </p:sp>
      <p:sp>
        <p:nvSpPr>
          <p:cNvPr id="11" name="Rounded Rectangle 10">
            <a:extLst>
              <a:ext uri="{FF2B5EF4-FFF2-40B4-BE49-F238E27FC236}">
                <a16:creationId xmlns:a16="http://schemas.microsoft.com/office/drawing/2014/main" id="{E209EC83-A550-DF95-4614-AA5A5B5C5254}"/>
              </a:ext>
            </a:extLst>
          </p:cNvPr>
          <p:cNvSpPr/>
          <p:nvPr/>
        </p:nvSpPr>
        <p:spPr>
          <a:xfrm>
            <a:off x="95250" y="3943350"/>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Web</a:t>
            </a:r>
            <a:br>
              <a:rPr lang="en-US" sz="1200" dirty="0"/>
            </a:br>
            <a:r>
              <a:rPr lang="en-US" sz="1200" dirty="0"/>
              <a:t>Application</a:t>
            </a:r>
          </a:p>
        </p:txBody>
      </p:sp>
      <p:sp>
        <p:nvSpPr>
          <p:cNvPr id="12" name="Rounded Rectangle 11">
            <a:extLst>
              <a:ext uri="{FF2B5EF4-FFF2-40B4-BE49-F238E27FC236}">
                <a16:creationId xmlns:a16="http://schemas.microsoft.com/office/drawing/2014/main" id="{737F3BA0-11C3-D339-8980-3A1847A43051}"/>
              </a:ext>
            </a:extLst>
          </p:cNvPr>
          <p:cNvSpPr/>
          <p:nvPr/>
        </p:nvSpPr>
        <p:spPr>
          <a:xfrm>
            <a:off x="1519065" y="4027583"/>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 …</a:t>
            </a:r>
          </a:p>
          <a:p>
            <a:pPr algn="ctr"/>
            <a:r>
              <a:rPr lang="en-US" sz="1200" dirty="0"/>
              <a:t>… …</a:t>
            </a:r>
          </a:p>
        </p:txBody>
      </p:sp>
      <p:sp>
        <p:nvSpPr>
          <p:cNvPr id="13" name="Rounded Rectangle 12">
            <a:extLst>
              <a:ext uri="{FF2B5EF4-FFF2-40B4-BE49-F238E27FC236}">
                <a16:creationId xmlns:a16="http://schemas.microsoft.com/office/drawing/2014/main" id="{3643AA1F-8A59-5737-A01B-A6D0E51DF84B}"/>
              </a:ext>
            </a:extLst>
          </p:cNvPr>
          <p:cNvSpPr/>
          <p:nvPr/>
        </p:nvSpPr>
        <p:spPr>
          <a:xfrm>
            <a:off x="76200" y="1442952"/>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t>DataGrip</a:t>
            </a:r>
            <a:endParaRPr lang="en-US" sz="1200" dirty="0"/>
          </a:p>
        </p:txBody>
      </p:sp>
      <p:sp>
        <p:nvSpPr>
          <p:cNvPr id="14" name="Rounded Rectangle 13">
            <a:extLst>
              <a:ext uri="{FF2B5EF4-FFF2-40B4-BE49-F238E27FC236}">
                <a16:creationId xmlns:a16="http://schemas.microsoft.com/office/drawing/2014/main" id="{05F68472-D4A6-E802-A699-64DCEFA6B3FB}"/>
              </a:ext>
            </a:extLst>
          </p:cNvPr>
          <p:cNvSpPr/>
          <p:nvPr/>
        </p:nvSpPr>
        <p:spPr>
          <a:xfrm>
            <a:off x="172570" y="506317"/>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MySQL</a:t>
            </a:r>
            <a:br>
              <a:rPr lang="en-US" sz="1200" dirty="0"/>
            </a:br>
            <a:r>
              <a:rPr lang="en-US" sz="1200" dirty="0"/>
              <a:t>Workbench</a:t>
            </a:r>
          </a:p>
        </p:txBody>
      </p:sp>
      <p:sp>
        <p:nvSpPr>
          <p:cNvPr id="15" name="Rounded Rectangle 14">
            <a:extLst>
              <a:ext uri="{FF2B5EF4-FFF2-40B4-BE49-F238E27FC236}">
                <a16:creationId xmlns:a16="http://schemas.microsoft.com/office/drawing/2014/main" id="{5F75D544-DFC3-ABA3-44FF-93DC09D5B086}"/>
              </a:ext>
            </a:extLst>
          </p:cNvPr>
          <p:cNvSpPr/>
          <p:nvPr/>
        </p:nvSpPr>
        <p:spPr>
          <a:xfrm>
            <a:off x="1391770" y="506317"/>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 …</a:t>
            </a:r>
            <a:br>
              <a:rPr lang="en-US" sz="1200" dirty="0"/>
            </a:br>
            <a:r>
              <a:rPr lang="en-US" sz="1200" dirty="0"/>
              <a:t>… …</a:t>
            </a:r>
          </a:p>
        </p:txBody>
      </p:sp>
      <p:cxnSp>
        <p:nvCxnSpPr>
          <p:cNvPr id="17" name="Straight Arrow Connector 16">
            <a:extLst>
              <a:ext uri="{FF2B5EF4-FFF2-40B4-BE49-F238E27FC236}">
                <a16:creationId xmlns:a16="http://schemas.microsoft.com/office/drawing/2014/main" id="{2AD2092D-8F37-7A3C-C348-E60E72F009CE}"/>
              </a:ext>
            </a:extLst>
          </p:cNvPr>
          <p:cNvCxnSpPr>
            <a:stCxn id="15" idx="2"/>
            <a:endCxn id="4" idx="1"/>
          </p:cNvCxnSpPr>
          <p:nvPr/>
        </p:nvCxnSpPr>
        <p:spPr>
          <a:xfrm>
            <a:off x="1887070" y="1115917"/>
            <a:ext cx="1008530" cy="1303433"/>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42B624B-78D0-BE68-6C70-1CAD8AE1CAD5}"/>
              </a:ext>
            </a:extLst>
          </p:cNvPr>
          <p:cNvCxnSpPr>
            <a:cxnSpLocks/>
            <a:stCxn id="14" idx="2"/>
          </p:cNvCxnSpPr>
          <p:nvPr/>
        </p:nvCxnSpPr>
        <p:spPr>
          <a:xfrm>
            <a:off x="667870" y="1115917"/>
            <a:ext cx="1943100" cy="117707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75B42DA-5D20-61FD-BD13-690AB87FA225}"/>
              </a:ext>
            </a:extLst>
          </p:cNvPr>
          <p:cNvCxnSpPr>
            <a:cxnSpLocks/>
            <a:stCxn id="13" idx="3"/>
            <a:endCxn id="4" idx="1"/>
          </p:cNvCxnSpPr>
          <p:nvPr/>
        </p:nvCxnSpPr>
        <p:spPr>
          <a:xfrm>
            <a:off x="1066800" y="1747752"/>
            <a:ext cx="1828800" cy="671598"/>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ADCD5D-8495-1DBF-2A8B-68C21499FFA3}"/>
              </a:ext>
            </a:extLst>
          </p:cNvPr>
          <p:cNvCxnSpPr>
            <a:cxnSpLocks/>
            <a:stCxn id="10" idx="3"/>
            <a:endCxn id="4" idx="1"/>
          </p:cNvCxnSpPr>
          <p:nvPr/>
        </p:nvCxnSpPr>
        <p:spPr>
          <a:xfrm flipV="1">
            <a:off x="1024569" y="2419350"/>
            <a:ext cx="1871031" cy="93663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E549943-5BDF-6599-1509-72009A332E8E}"/>
              </a:ext>
            </a:extLst>
          </p:cNvPr>
          <p:cNvCxnSpPr>
            <a:cxnSpLocks/>
            <a:stCxn id="11" idx="3"/>
            <a:endCxn id="4" idx="1"/>
          </p:cNvCxnSpPr>
          <p:nvPr/>
        </p:nvCxnSpPr>
        <p:spPr>
          <a:xfrm flipV="1">
            <a:off x="1085850" y="2419350"/>
            <a:ext cx="1809750" cy="18288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DAE2801-80D4-3CAE-E226-68A1CDA37EC8}"/>
              </a:ext>
            </a:extLst>
          </p:cNvPr>
          <p:cNvCxnSpPr>
            <a:cxnSpLocks/>
            <a:stCxn id="12" idx="0"/>
            <a:endCxn id="4" idx="1"/>
          </p:cNvCxnSpPr>
          <p:nvPr/>
        </p:nvCxnSpPr>
        <p:spPr>
          <a:xfrm flipV="1">
            <a:off x="2014365" y="2419350"/>
            <a:ext cx="881235" cy="1608233"/>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5A4FC39-5A4F-180C-94F5-80D026B8C156}"/>
              </a:ext>
            </a:extLst>
          </p:cNvPr>
          <p:cNvSpPr txBox="1"/>
          <p:nvPr/>
        </p:nvSpPr>
        <p:spPr>
          <a:xfrm>
            <a:off x="91342" y="2176586"/>
            <a:ext cx="1919243" cy="738664"/>
          </a:xfrm>
          <a:prstGeom prst="rect">
            <a:avLst/>
          </a:prstGeom>
          <a:noFill/>
        </p:spPr>
        <p:txBody>
          <a:bodyPr wrap="none" rtlCol="0">
            <a:spAutoFit/>
          </a:bodyPr>
          <a:lstStyle/>
          <a:p>
            <a:r>
              <a:rPr lang="en-US" sz="1400" dirty="0"/>
              <a:t>SQL commands and</a:t>
            </a:r>
            <a:br>
              <a:rPr lang="en-US" sz="1400" dirty="0"/>
            </a:br>
            <a:r>
              <a:rPr lang="en-US" sz="1400" dirty="0"/>
              <a:t>result sets flow over</a:t>
            </a:r>
            <a:br>
              <a:rPr lang="en-US" sz="1400" dirty="0"/>
            </a:br>
            <a:r>
              <a:rPr lang="en-US" sz="1400" dirty="0"/>
              <a:t>connection in a session.</a:t>
            </a:r>
          </a:p>
        </p:txBody>
      </p:sp>
      <p:sp>
        <p:nvSpPr>
          <p:cNvPr id="39" name="TextBox 38">
            <a:extLst>
              <a:ext uri="{FF2B5EF4-FFF2-40B4-BE49-F238E27FC236}">
                <a16:creationId xmlns:a16="http://schemas.microsoft.com/office/drawing/2014/main" id="{AD7F9638-225C-056B-1B82-76CECDC7BEB2}"/>
              </a:ext>
            </a:extLst>
          </p:cNvPr>
          <p:cNvSpPr txBox="1"/>
          <p:nvPr/>
        </p:nvSpPr>
        <p:spPr>
          <a:xfrm>
            <a:off x="3546262" y="3593719"/>
            <a:ext cx="2210220" cy="738664"/>
          </a:xfrm>
          <a:prstGeom prst="rect">
            <a:avLst/>
          </a:prstGeom>
          <a:noFill/>
        </p:spPr>
        <p:txBody>
          <a:bodyPr wrap="none" rtlCol="0">
            <a:spAutoFit/>
          </a:bodyPr>
          <a:lstStyle/>
          <a:p>
            <a:r>
              <a:rPr lang="en-US" sz="1400" dirty="0"/>
              <a:t>Logically implements query,</a:t>
            </a:r>
            <a:br>
              <a:rPr lang="en-US" sz="1400" dirty="0"/>
            </a:br>
            <a:r>
              <a:rPr lang="en-US" sz="1400" dirty="0"/>
              <a:t>update, insert, delete, …</a:t>
            </a:r>
            <a:br>
              <a:rPr lang="en-US" sz="1400" dirty="0"/>
            </a:br>
            <a:r>
              <a:rPr lang="en-US" sz="1400" dirty="0"/>
              <a:t>operations on tables.</a:t>
            </a:r>
          </a:p>
        </p:txBody>
      </p:sp>
      <p:sp>
        <p:nvSpPr>
          <p:cNvPr id="40" name="TextBox 39">
            <a:extLst>
              <a:ext uri="{FF2B5EF4-FFF2-40B4-BE49-F238E27FC236}">
                <a16:creationId xmlns:a16="http://schemas.microsoft.com/office/drawing/2014/main" id="{03150D15-0900-F630-CC3D-28225AFC9BD9}"/>
              </a:ext>
            </a:extLst>
          </p:cNvPr>
          <p:cNvSpPr txBox="1"/>
          <p:nvPr/>
        </p:nvSpPr>
        <p:spPr>
          <a:xfrm>
            <a:off x="6793079" y="3574018"/>
            <a:ext cx="2053896" cy="738664"/>
          </a:xfrm>
          <a:prstGeom prst="rect">
            <a:avLst/>
          </a:prstGeom>
          <a:noFill/>
        </p:spPr>
        <p:txBody>
          <a:bodyPr wrap="none" rtlCol="0">
            <a:spAutoFit/>
          </a:bodyPr>
          <a:lstStyle/>
          <a:p>
            <a:r>
              <a:rPr lang="en-US" sz="1400" dirty="0"/>
              <a:t>Physical layout managed</a:t>
            </a:r>
            <a:br>
              <a:rPr lang="en-US" sz="1400" dirty="0"/>
            </a:br>
            <a:r>
              <a:rPr lang="en-US" sz="1400" dirty="0"/>
              <a:t>by the DBMS is not tables</a:t>
            </a:r>
            <a:br>
              <a:rPr lang="en-US" sz="1400" dirty="0"/>
            </a:br>
            <a:r>
              <a:rPr lang="en-US" sz="1400" dirty="0"/>
              <a:t>and is very different.</a:t>
            </a:r>
          </a:p>
        </p:txBody>
      </p:sp>
    </p:spTree>
    <p:extLst>
      <p:ext uri="{BB962C8B-B14F-4D97-AF65-F5344CB8AC3E}">
        <p14:creationId xmlns:p14="http://schemas.microsoft.com/office/powerpoint/2010/main" val="119252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26AD7-55BD-869A-1891-271166B3FF7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886357F-9DF7-03DE-C261-3A57E1E311C4}"/>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610791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C459-9B3F-0D02-C691-9572B3509940}"/>
            </a:ext>
          </a:extLst>
        </p:cNvPr>
        <p:cNvGrpSpPr/>
        <p:nvPr/>
      </p:nvGrpSpPr>
      <p:grpSpPr>
        <a:xfrm>
          <a:off x="0" y="0"/>
          <a:ext cx="0" cy="0"/>
          <a:chOff x="0" y="0"/>
          <a:chExt cx="0" cy="0"/>
        </a:xfrm>
      </p:grpSpPr>
      <p:sp>
        <p:nvSpPr>
          <p:cNvPr id="29697" name="Rectangle 2">
            <a:extLst>
              <a:ext uri="{FF2B5EF4-FFF2-40B4-BE49-F238E27FC236}">
                <a16:creationId xmlns:a16="http://schemas.microsoft.com/office/drawing/2014/main" id="{7BCB0EA1-ACC3-2BBD-A2D8-09FE6C14E61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a:extLst>
              <a:ext uri="{FF2B5EF4-FFF2-40B4-BE49-F238E27FC236}">
                <a16:creationId xmlns:a16="http://schemas.microsoft.com/office/drawing/2014/main" id="{BE0A9143-A209-EB25-7D6D-5CD377E2A5BA}"/>
              </a:ext>
            </a:extLst>
          </p:cNvPr>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extLst>
      <p:ext uri="{BB962C8B-B14F-4D97-AF65-F5344CB8AC3E}">
        <p14:creationId xmlns:p14="http://schemas.microsoft.com/office/powerpoint/2010/main" val="407155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B127-C02F-362F-4A3C-20C0922CF8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27407-9F3C-B194-5EA0-AAF5A5DD4D0D}"/>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B35E2A0F-FC61-AD58-ADC2-251D306C93D5}"/>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2589375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D033-400A-4AB9-5604-F1211A754A22}"/>
            </a:ext>
          </a:extLst>
        </p:cNvPr>
        <p:cNvGrpSpPr/>
        <p:nvPr/>
      </p:nvGrpSpPr>
      <p:grpSpPr>
        <a:xfrm>
          <a:off x="0" y="0"/>
          <a:ext cx="0" cy="0"/>
          <a:chOff x="0" y="0"/>
          <a:chExt cx="0" cy="0"/>
        </a:xfrm>
      </p:grpSpPr>
      <p:sp>
        <p:nvSpPr>
          <p:cNvPr id="220162" name="Rectangle 2">
            <a:extLst>
              <a:ext uri="{FF2B5EF4-FFF2-40B4-BE49-F238E27FC236}">
                <a16:creationId xmlns:a16="http://schemas.microsoft.com/office/drawing/2014/main" id="{AF567E4F-585B-DA9C-0D23-161F602B222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CB2451F1-677D-DBCA-370D-B59D7A9F9ABC}"/>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5CF59C2-E27B-00BC-C3C6-2EFC6D589B0B}"/>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811932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6A9F-E7B4-18CC-DDFD-B6C711399EAB}"/>
            </a:ext>
          </a:extLst>
        </p:cNvPr>
        <p:cNvGrpSpPr/>
        <p:nvPr/>
      </p:nvGrpSpPr>
      <p:grpSpPr>
        <a:xfrm>
          <a:off x="0" y="0"/>
          <a:ext cx="0" cy="0"/>
          <a:chOff x="0" y="0"/>
          <a:chExt cx="0" cy="0"/>
        </a:xfrm>
      </p:grpSpPr>
      <p:sp>
        <p:nvSpPr>
          <p:cNvPr id="104450" name="Rectangle 2">
            <a:extLst>
              <a:ext uri="{FF2B5EF4-FFF2-40B4-BE49-F238E27FC236}">
                <a16:creationId xmlns:a16="http://schemas.microsoft.com/office/drawing/2014/main" id="{FD67EAF6-A2F2-A3D4-C5A4-6DCC8D4198D8}"/>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42420B54-7ED9-41E9-658F-F2DCD4E48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8F7D7F3C-8405-45B4-0FD5-7C5812ED6FDE}"/>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610256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4D6CB-0FE8-507F-21B8-65AC3CC23F9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906B1-6AD7-A671-6902-19E7CF8F63F4}"/>
              </a:ext>
            </a:extLst>
          </p:cNvPr>
          <p:cNvSpPr>
            <a:spLocks noGrp="1"/>
          </p:cNvSpPr>
          <p:nvPr>
            <p:ph idx="1"/>
          </p:nvPr>
        </p:nvSpPr>
        <p:spPr/>
        <p:txBody>
          <a:bodyPr/>
          <a:lstStyle/>
          <a:p>
            <a:endParaRPr lang="en-US"/>
          </a:p>
        </p:txBody>
      </p:sp>
      <p:sp>
        <p:nvSpPr>
          <p:cNvPr id="8" name="Title 2">
            <a:extLst>
              <a:ext uri="{FF2B5EF4-FFF2-40B4-BE49-F238E27FC236}">
                <a16:creationId xmlns:a16="http://schemas.microsoft.com/office/drawing/2014/main" id="{3E23A615-245C-C5DB-D316-A38DCFC6A2AC}"/>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FDA8BDDB-220E-CADC-3E17-B4282CE8D59A}"/>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3366F140-1574-647E-364D-A25C66AD60B0}"/>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72D99F5E-20F7-1900-9D90-3729A7347166}"/>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4126361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96FAB-DAF3-0950-DBE1-237C8C085D9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FBE8BBA-4D15-0601-ECED-EB3F894BAF07}"/>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088821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8195D-CC71-3FD3-A406-FBD2C9CE24A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81FBE4F-5FA9-6CC9-628D-1047B01692C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DE95A54-5619-2A10-5056-A18D7230DC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C6968C6-B148-6126-C92C-F8B8E3E678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4D75220-4869-8450-928A-DB736C920CB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spcBef>
                <a:spcPct val="20000"/>
              </a:spcBef>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6: View Updating Rule</a:t>
            </a:r>
          </a:p>
          <a:p>
            <a:pPr>
              <a:spcBef>
                <a:spcPct val="20000"/>
              </a:spcBef>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All the views of a database, which can theoretically be updated, must also be updatable by the system.</a:t>
            </a:r>
          </a:p>
          <a:p>
            <a:pPr>
              <a:spcBef>
                <a:spcPct val="20000"/>
              </a:spcBef>
              <a:defRPr/>
            </a:pPr>
            <a:b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b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4" name="TextBox 9">
            <a:extLst>
              <a:ext uri="{FF2B5EF4-FFF2-40B4-BE49-F238E27FC236}">
                <a16:creationId xmlns:a16="http://schemas.microsoft.com/office/drawing/2014/main" id="{2FE88F91-4B55-7F84-B475-715B937784E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85568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BCD94C-98DF-E67F-1F35-128DAA19D353}"/>
              </a:ext>
            </a:extLst>
          </p:cNvPr>
          <p:cNvSpPr>
            <a:spLocks noGrp="1"/>
          </p:cNvSpPr>
          <p:nvPr>
            <p:ph idx="1"/>
          </p:nvPr>
        </p:nvSpPr>
        <p:spPr/>
        <p:txBody>
          <a:bodyPr/>
          <a:lstStyle/>
          <a:p>
            <a:pPr marL="0" indent="0">
              <a:buNone/>
            </a:pPr>
            <a:r>
              <a:rPr lang="en-US" dirty="0"/>
              <a:t>What are some examples of things that make a view no “updatable?”</a:t>
            </a:r>
          </a:p>
          <a:p>
            <a:r>
              <a:rPr lang="en-US" dirty="0"/>
              <a:t>Aggregate Functions</a:t>
            </a:r>
          </a:p>
          <a:p>
            <a:pPr lvl="1"/>
            <a:r>
              <a:rPr lang="en-US" dirty="0"/>
              <a:t>SQL INSERT, UPDATE and DELETE affect one row at a time.</a:t>
            </a:r>
          </a:p>
          <a:p>
            <a:pPr lvl="1"/>
            <a:r>
              <a:rPr lang="en-US" dirty="0"/>
              <a:t>Aggregate functions convert multiple rows into one row, which may </a:t>
            </a:r>
            <a:r>
              <a:rPr lang="en-US" dirty="0" err="1"/>
              <a:t>invove</a:t>
            </a:r>
            <a:r>
              <a:rPr lang="en-US" dirty="0"/>
              <a:t> sum, average, … on column values.</a:t>
            </a:r>
          </a:p>
          <a:p>
            <a:pPr lvl="1"/>
            <a:r>
              <a:rPr lang="en-US" dirty="0"/>
              <a:t>How would you map the update of an average to the individual, underlying rows?</a:t>
            </a:r>
          </a:p>
          <a:p>
            <a:r>
              <a:rPr lang="en-US" dirty="0"/>
              <a:t>The underlying table may have NOT NULL columns that are not in the view </a:t>
            </a:r>
            <a:r>
              <a:rPr lang="en-US" dirty="0">
                <a:sym typeface="Wingdings" pitchFamily="2" charset="2"/>
              </a:rPr>
              <a:t></a:t>
            </a:r>
            <a:br>
              <a:rPr lang="en-US" dirty="0">
                <a:sym typeface="Wingdings" pitchFamily="2" charset="2"/>
              </a:rPr>
            </a:br>
            <a:r>
              <a:rPr lang="en-US" dirty="0">
                <a:sym typeface="Wingdings" pitchFamily="2" charset="2"/>
              </a:rPr>
              <a:t>INSERT will not work.</a:t>
            </a:r>
          </a:p>
          <a:p>
            <a:r>
              <a:rPr lang="en-US" dirty="0">
                <a:sym typeface="Wingdings" pitchFamily="2" charset="2"/>
              </a:rPr>
              <a:t>The “project” can merge or transform columns in rows, e.g.</a:t>
            </a:r>
          </a:p>
          <a:p>
            <a:pPr lvl="1"/>
            <a:r>
              <a:rPr lang="en-US" dirty="0">
                <a:sym typeface="Wingdings" pitchFamily="2" charset="2"/>
              </a:rPr>
              <a:t>CREATE VIEW cool as</a:t>
            </a:r>
            <a:br>
              <a:rPr lang="en-US" dirty="0">
                <a:sym typeface="Wingdings" pitchFamily="2" charset="2"/>
              </a:rPr>
            </a:br>
            <a:r>
              <a:rPr lang="en-US" dirty="0">
                <a:sym typeface="Wingdings" pitchFamily="2" charset="2"/>
              </a:rPr>
              <a:t>	SELECT </a:t>
            </a:r>
            <a:r>
              <a:rPr lang="en-US" dirty="0" err="1">
                <a:sym typeface="Wingdings" pitchFamily="2" charset="2"/>
              </a:rPr>
              <a:t>concat</a:t>
            </a:r>
            <a:r>
              <a:rPr lang="en-US" dirty="0">
                <a:sym typeface="Wingdings" pitchFamily="2" charset="2"/>
              </a:rPr>
              <a:t>(</a:t>
            </a:r>
            <a:r>
              <a:rPr lang="en-US" dirty="0" err="1">
                <a:sym typeface="Wingdings" pitchFamily="2" charset="2"/>
              </a:rPr>
              <a:t>first_name</a:t>
            </a:r>
            <a:r>
              <a:rPr lang="en-US" dirty="0">
                <a:sym typeface="Wingdings" pitchFamily="2" charset="2"/>
              </a:rPr>
              <a:t>, </a:t>
            </a:r>
            <a:r>
              <a:rPr lang="en-US" dirty="0" err="1">
                <a:sym typeface="Wingdings" pitchFamily="2" charset="2"/>
              </a:rPr>
              <a:t>last_name</a:t>
            </a:r>
            <a:r>
              <a:rPr lang="en-US" dirty="0">
                <a:sym typeface="Wingdings" pitchFamily="2" charset="2"/>
              </a:rPr>
              <a:t>) as </a:t>
            </a:r>
            <a:r>
              <a:rPr lang="en-US" dirty="0" err="1">
                <a:sym typeface="Wingdings" pitchFamily="2" charset="2"/>
              </a:rPr>
              <a:t>full_name</a:t>
            </a:r>
            <a:r>
              <a:rPr lang="en-US" dirty="0">
                <a:sym typeface="Wingdings" pitchFamily="2" charset="2"/>
              </a:rPr>
              <a:t> from person.</a:t>
            </a:r>
          </a:p>
          <a:p>
            <a:pPr lvl="1"/>
            <a:r>
              <a:rPr lang="en-US" dirty="0">
                <a:sym typeface="Wingdings" pitchFamily="2" charset="2"/>
              </a:rPr>
              <a:t>What would it mean to do an UPDATE on </a:t>
            </a:r>
            <a:r>
              <a:rPr lang="en-US" dirty="0" err="1">
                <a:sym typeface="Wingdings" pitchFamily="2" charset="2"/>
              </a:rPr>
              <a:t>cool.full_name</a:t>
            </a:r>
            <a:endParaRPr lang="en-US" dirty="0"/>
          </a:p>
        </p:txBody>
      </p:sp>
      <p:sp>
        <p:nvSpPr>
          <p:cNvPr id="3" name="Title 2">
            <a:extLst>
              <a:ext uri="{FF2B5EF4-FFF2-40B4-BE49-F238E27FC236}">
                <a16:creationId xmlns:a16="http://schemas.microsoft.com/office/drawing/2014/main" id="{DDB07352-A415-D704-E8DE-1F9B0A23FC78}"/>
              </a:ext>
            </a:extLst>
          </p:cNvPr>
          <p:cNvSpPr>
            <a:spLocks noGrp="1"/>
          </p:cNvSpPr>
          <p:nvPr>
            <p:ph type="title"/>
          </p:nvPr>
        </p:nvSpPr>
        <p:spPr/>
        <p:txBody>
          <a:bodyPr/>
          <a:lstStyle/>
          <a:p>
            <a:r>
              <a:rPr lang="en-US" dirty="0"/>
              <a:t>which can theoretically be updated</a:t>
            </a:r>
          </a:p>
        </p:txBody>
      </p:sp>
    </p:spTree>
    <p:extLst>
      <p:ext uri="{BB962C8B-B14F-4D97-AF65-F5344CB8AC3E}">
        <p14:creationId xmlns:p14="http://schemas.microsoft.com/office/powerpoint/2010/main" val="144854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CF342-EE8B-0049-B68F-D1809D35CD4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DEFD7A1-D48F-CB01-425E-755C43268F3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B1F58AD-5A2A-5D88-6D14-960363C4BD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1ED569E-1379-DCFA-1936-7BCBB9BA596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865929EA-CE97-D2B8-E9D2-0CAEF451FF8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Inheritance</a:t>
            </a:r>
          </a:p>
        </p:txBody>
      </p:sp>
      <p:sp>
        <p:nvSpPr>
          <p:cNvPr id="4" name="TextBox 9">
            <a:extLst>
              <a:ext uri="{FF2B5EF4-FFF2-40B4-BE49-F238E27FC236}">
                <a16:creationId xmlns:a16="http://schemas.microsoft.com/office/drawing/2014/main" id="{4A82E77A-3CC8-E184-7CEA-2AFF92D9FD4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7681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E75B8-3F36-5C0A-6926-48028F22E165}"/>
            </a:ext>
          </a:extLst>
        </p:cNvPr>
        <p:cNvGrpSpPr/>
        <p:nvPr/>
      </p:nvGrpSpPr>
      <p:grpSpPr>
        <a:xfrm>
          <a:off x="0" y="0"/>
          <a:ext cx="0" cy="0"/>
          <a:chOff x="0" y="0"/>
          <a:chExt cx="0" cy="0"/>
        </a:xfrm>
      </p:grpSpPr>
      <p:sp>
        <p:nvSpPr>
          <p:cNvPr id="533506" name="Rectangle 2">
            <a:extLst>
              <a:ext uri="{FF2B5EF4-FFF2-40B4-BE49-F238E27FC236}">
                <a16:creationId xmlns:a16="http://schemas.microsoft.com/office/drawing/2014/main" id="{43B12F9C-2ABA-85DB-1878-B5ED13679B81}"/>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a:extLst>
              <a:ext uri="{FF2B5EF4-FFF2-40B4-BE49-F238E27FC236}">
                <a16:creationId xmlns:a16="http://schemas.microsoft.com/office/drawing/2014/main" id="{764A44BB-F338-78D1-C33A-F1D52B893C3F}"/>
              </a:ext>
            </a:extLst>
          </p:cNvPr>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89245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32376-9E23-289D-2D77-00445A6A8A6C}"/>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624B75EA-F4CB-D675-BB23-A97E876690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a:extLst>
              <a:ext uri="{FF2B5EF4-FFF2-40B4-BE49-F238E27FC236}">
                <a16:creationId xmlns:a16="http://schemas.microsoft.com/office/drawing/2014/main" id="{61E9A796-F7D1-0829-CDA0-66B60D78FD8F}"/>
              </a:ext>
            </a:extLst>
          </p:cNvPr>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a:extLst>
              <a:ext uri="{FF2B5EF4-FFF2-40B4-BE49-F238E27FC236}">
                <a16:creationId xmlns:a16="http://schemas.microsoft.com/office/drawing/2014/main" id="{39026FEE-FB4C-B5FF-BBC3-F1A25BCEFA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651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BAB6-BBE5-A3CC-3246-DDD320620E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8B1D80-7926-2845-66C7-256190619053}"/>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203B9485-8687-DB6B-3386-1D71F911B342}"/>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B982230-30A8-3FFB-DBBE-4D8BF630D2C4}"/>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205E92CC-5C44-8A25-7947-3FEDE4533A04}"/>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948E4A33-C462-2C9F-21F1-B4226249D92F}"/>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91F92C6D-131E-F095-3416-35FCE598D02B}"/>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085764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B082B-8CA5-8A51-7580-FC51135B92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E96B5D-773C-0B6E-DB6F-3A86A3C33C85}"/>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CB0E5828-BDE5-75FB-6D37-111B07BDCDD7}"/>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857034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p:txBody>
          <a:bodyPr/>
          <a:lstStyle/>
          <a:p>
            <a:pPr>
              <a:spcBef>
                <a:spcPts val="0"/>
              </a:spcBef>
              <a:spcAft>
                <a:spcPts val="100"/>
              </a:spcAft>
            </a:pPr>
            <a:r>
              <a:rPr lang="en-US" dirty="0"/>
              <a:t>Introduction and course updates</a:t>
            </a:r>
            <a:br>
              <a:rPr lang="en-US" dirty="0"/>
            </a:br>
            <a:endParaRPr lang="en-US" dirty="0"/>
          </a:p>
          <a:p>
            <a:pPr>
              <a:spcBef>
                <a:spcPts val="0"/>
              </a:spcBef>
              <a:spcAft>
                <a:spcPts val="100"/>
              </a:spcAft>
            </a:pPr>
            <a:r>
              <a:rPr lang="en-US" dirty="0"/>
              <a:t>Some of Codd’s 12 Rules: Information Rule, Online Catalog, View Update</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5811-57BE-F80A-BD7D-F127F3E650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80961E-105C-3919-339F-670753F448B7}"/>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22FD687E-1F83-7AD6-E1CB-DF634D8CD30C}"/>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FAF44FC7-6679-FF72-6EAE-598AF2D14DD7}"/>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D03DB53E-EFD6-02F9-074E-A022159B1A40}"/>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D5489-BA33-E4B5-6416-7A0E7F01E4F7}"/>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E4F9DD09-9E16-008E-F8D7-57F4024E82B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241952-34F7-7EE6-4A81-AA9EEF0B5B7C}"/>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16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6C718-1B7F-57B5-8225-49303D8EDB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65590A-D826-4E0B-E135-524AAC03E07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E90AA6D5-998E-2331-5044-327D85F4BC9B}"/>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16E95914-616B-9825-8291-D2E3559B5AB5}"/>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53FB7BC9-AD10-4CD0-80E5-30965807C7DA}"/>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CD7293-C082-CEE7-5458-3D2828562C68}"/>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B33DAC-6ABE-CF30-B433-BC5D955399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12C30C98-365D-6AF0-2458-C66390F1D421}"/>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98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4426-70CF-29A5-0D8A-2DBD0EBFA9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E63467-0539-C1CC-C17F-0807A1785383}"/>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D69586B8-367E-77DA-6189-93551BDEF63A}"/>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1333657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41643-59B3-1D14-EC68-C0E4356910EB}"/>
              </a:ext>
            </a:extLst>
          </p:cNvPr>
          <p:cNvSpPr>
            <a:spLocks noGrp="1"/>
          </p:cNvSpPr>
          <p:nvPr>
            <p:ph idx="1"/>
          </p:nvPr>
        </p:nvSpPr>
        <p:spPr/>
        <p:txBody>
          <a:bodyPr/>
          <a:lstStyle/>
          <a:p>
            <a:r>
              <a:rPr lang="en-US" dirty="0"/>
              <a:t>Let’s do a quick example.</a:t>
            </a:r>
          </a:p>
        </p:txBody>
      </p:sp>
      <p:sp>
        <p:nvSpPr>
          <p:cNvPr id="3" name="Title 2">
            <a:extLst>
              <a:ext uri="{FF2B5EF4-FFF2-40B4-BE49-F238E27FC236}">
                <a16:creationId xmlns:a16="http://schemas.microsoft.com/office/drawing/2014/main" id="{2580B573-1A2D-AD71-88F5-15405F7A222B}"/>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118106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F4C45-8864-8776-76B8-0B8D6AEAD9E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D8FAEB6-8B35-B5D3-D971-7951BB8BF6A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438F816-A3DC-E043-F10D-650AF5A698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E6F5DF5-C44C-4D44-68AC-B7557136341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552E1489-DCC9-A1F2-CF29-2191B81BF5C4}"/>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Complex Attributes</a:t>
            </a:r>
          </a:p>
        </p:txBody>
      </p:sp>
      <p:sp>
        <p:nvSpPr>
          <p:cNvPr id="4" name="TextBox 9">
            <a:extLst>
              <a:ext uri="{FF2B5EF4-FFF2-40B4-BE49-F238E27FC236}">
                <a16:creationId xmlns:a16="http://schemas.microsoft.com/office/drawing/2014/main" id="{24807EF1-E8D2-9CCD-DC91-C18A0588AD0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45332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C5FD99-2029-B40D-E656-198637B37667}"/>
              </a:ext>
            </a:extLst>
          </p:cNvPr>
          <p:cNvSpPr>
            <a:spLocks noGrp="1"/>
          </p:cNvSpPr>
          <p:nvPr>
            <p:ph idx="1"/>
          </p:nvPr>
        </p:nvSpPr>
        <p:spPr>
          <a:xfrm>
            <a:off x="152400" y="590550"/>
            <a:ext cx="8915400" cy="4038600"/>
          </a:xfrm>
        </p:spPr>
        <p:txBody>
          <a:bodyPr/>
          <a:lstStyle/>
          <a:p>
            <a:r>
              <a:rPr lang="en-US" dirty="0"/>
              <a:t>The relational model and well-designed SQL schema have </a:t>
            </a:r>
            <a:r>
              <a:rPr lang="en-US" i="1" dirty="0"/>
              <a:t>atomic attributes.</a:t>
            </a:r>
          </a:p>
          <a:p>
            <a:r>
              <a:rPr lang="en-US" dirty="0"/>
              <a:t>There are several ways to think about attributes:</a:t>
            </a:r>
          </a:p>
          <a:p>
            <a:pPr lvl="1"/>
            <a:r>
              <a:rPr lang="en-US" dirty="0"/>
              <a:t>Simple (Atomic) vs Composite</a:t>
            </a:r>
          </a:p>
          <a:p>
            <a:pPr lvl="1"/>
            <a:r>
              <a:rPr lang="en-US" dirty="0"/>
              <a:t>Single Valued versus Multi-valued</a:t>
            </a:r>
          </a:p>
          <a:p>
            <a:pPr lvl="1"/>
            <a:r>
              <a:rPr lang="en-US" dirty="0"/>
              <a:t>Derived or Not Derived</a:t>
            </a:r>
          </a:p>
          <a:p>
            <a:r>
              <a:rPr lang="en-US" dirty="0"/>
              <a:t>And, there can be combinations, for example a Composite, Multi-Value Attribute.</a:t>
            </a:r>
            <a:br>
              <a:rPr lang="en-US" dirty="0"/>
            </a:br>
            <a:r>
              <a:rPr lang="en-US" dirty="0"/>
              <a:t>Phone number is an example:</a:t>
            </a:r>
          </a:p>
          <a:p>
            <a:pPr lvl="1"/>
            <a:r>
              <a:rPr lang="en-US" dirty="0"/>
              <a:t>A phone number is a composite (+1, 914-555-1212)</a:t>
            </a:r>
          </a:p>
          <a:p>
            <a:pPr lvl="1"/>
            <a:r>
              <a:rPr lang="en-US" dirty="0"/>
              <a:t>A customer may have several: work, home, mobile, … …</a:t>
            </a:r>
          </a:p>
          <a:p>
            <a:r>
              <a:rPr lang="en-US" dirty="0"/>
              <a:t>Examining </a:t>
            </a:r>
            <a:r>
              <a:rPr lang="en-US" i="1" dirty="0" err="1"/>
              <a:t>name_basics</a:t>
            </a:r>
            <a:r>
              <a:rPr lang="en-US" i="1" dirty="0"/>
              <a:t> </a:t>
            </a:r>
            <a:r>
              <a:rPr lang="en-US" dirty="0"/>
              <a:t>from the IMDB dataset is interesting.</a:t>
            </a:r>
          </a:p>
          <a:p>
            <a:pPr lvl="1"/>
            <a:endParaRPr lang="en-US" dirty="0"/>
          </a:p>
          <a:p>
            <a:endParaRPr lang="en-US" dirty="0"/>
          </a:p>
        </p:txBody>
      </p:sp>
      <p:sp>
        <p:nvSpPr>
          <p:cNvPr id="3" name="Title 2">
            <a:extLst>
              <a:ext uri="{FF2B5EF4-FFF2-40B4-BE49-F238E27FC236}">
                <a16:creationId xmlns:a16="http://schemas.microsoft.com/office/drawing/2014/main" id="{C5EEFA66-E010-6B16-C41D-CE25ABCFF594}"/>
              </a:ext>
            </a:extLst>
          </p:cNvPr>
          <p:cNvSpPr>
            <a:spLocks noGrp="1"/>
          </p:cNvSpPr>
          <p:nvPr>
            <p:ph type="title"/>
          </p:nvPr>
        </p:nvSpPr>
        <p:spPr/>
        <p:txBody>
          <a:bodyPr/>
          <a:lstStyle/>
          <a:p>
            <a:r>
              <a:rPr lang="en-US" dirty="0"/>
              <a:t>Entity Attributes</a:t>
            </a:r>
          </a:p>
        </p:txBody>
      </p:sp>
    </p:spTree>
    <p:extLst>
      <p:ext uri="{BB962C8B-B14F-4D97-AF65-F5344CB8AC3E}">
        <p14:creationId xmlns:p14="http://schemas.microsoft.com/office/powerpoint/2010/main" val="1094065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6" name="Rounded Rectangle 5">
            <a:extLst>
              <a:ext uri="{FF2B5EF4-FFF2-40B4-BE49-F238E27FC236}">
                <a16:creationId xmlns:a16="http://schemas.microsoft.com/office/drawing/2014/main" id="{9BF72019-995A-9807-0CE3-1FCBBEC43455}"/>
              </a:ext>
            </a:extLst>
          </p:cNvPr>
          <p:cNvSpPr/>
          <p:nvPr/>
        </p:nvSpPr>
        <p:spPr>
          <a:xfrm>
            <a:off x="4876800" y="209550"/>
            <a:ext cx="3352800" cy="685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br>
              <a:rPr lang="en-US" dirty="0"/>
            </a:br>
            <a:r>
              <a:rPr lang="en-US" dirty="0"/>
              <a:t>In project template</a:t>
            </a:r>
          </a:p>
        </p:txBody>
      </p:sp>
    </p:spTree>
    <p:extLst>
      <p:ext uri="{BB962C8B-B14F-4D97-AF65-F5344CB8AC3E}">
        <p14:creationId xmlns:p14="http://schemas.microsoft.com/office/powerpoint/2010/main" val="3991743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DD6F5-B069-9BA4-A6F9-C790DCA0AEE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111FE60-0F9F-07A0-9C58-3CB7DCDEB2A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D397CF4B-9E7B-343E-3AFA-729AE3E875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4E0452E-8C08-6BF4-6B41-32074DBD01F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F5C7C78-69F5-8CA9-CFB2-1BDD3AB9F23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Degree</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Cardinality</a:t>
            </a:r>
            <a:br>
              <a:rPr kumimoji="0" lang="en-US" sz="3600" b="0" i="0" u="none" strike="noStrike" kern="1200" cap="none" spc="0" normalizeH="0" baseline="0" noProof="0" dirty="0">
                <a:ln>
                  <a:noFill/>
                </a:ln>
                <a:solidFill>
                  <a:prstClr val="black"/>
                </a:solidFill>
                <a:effectLst/>
                <a:uLnTx/>
                <a:uFillTx/>
                <a:latin typeface="Calibri"/>
                <a:ea typeface="+mn-ea"/>
                <a:cs typeface="+mn-cs"/>
              </a:rPr>
            </a:b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76372C0A-4C1B-DC4F-0771-4C4974A968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8416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Cardinalities</a:t>
            </a:r>
          </a:p>
        </p:txBody>
      </p:sp>
      <p:sp>
        <p:nvSpPr>
          <p:cNvPr id="28675" name="Text Box 3"/>
          <p:cNvSpPr txBox="1">
            <a:spLocks noChangeArrowheads="1"/>
          </p:cNvSpPr>
          <p:nvPr/>
        </p:nvSpPr>
        <p:spPr bwMode="auto">
          <a:xfrm>
            <a:off x="3040094" y="3506915"/>
            <a:ext cx="106203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275" dirty="0"/>
              <a:t>One to one</a:t>
            </a:r>
          </a:p>
        </p:txBody>
      </p:sp>
      <p:sp>
        <p:nvSpPr>
          <p:cNvPr id="28676" name="Text Box 4"/>
          <p:cNvSpPr txBox="1">
            <a:spLocks noChangeArrowheads="1"/>
          </p:cNvSpPr>
          <p:nvPr/>
        </p:nvSpPr>
        <p:spPr bwMode="auto">
          <a:xfrm>
            <a:off x="5839669" y="3509892"/>
            <a:ext cx="112082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275" dirty="0"/>
              <a:t>One to many</a:t>
            </a:r>
          </a:p>
        </p:txBody>
      </p:sp>
      <p:sp>
        <p:nvSpPr>
          <p:cNvPr id="28677" name="Text Box 5"/>
          <p:cNvSpPr txBox="1">
            <a:spLocks noChangeArrowheads="1"/>
          </p:cNvSpPr>
          <p:nvPr/>
        </p:nvSpPr>
        <p:spPr bwMode="auto">
          <a:xfrm>
            <a:off x="2259616" y="3950684"/>
            <a:ext cx="4586512"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kumimoji="1" lang="en-US" altLang="en-US" sz="1275" dirty="0"/>
              <a:t>Note: Some elements in </a:t>
            </a:r>
            <a:r>
              <a:rPr kumimoji="1" lang="en-US" altLang="en-US" sz="1275" i="1" dirty="0"/>
              <a:t>A</a:t>
            </a:r>
            <a:r>
              <a:rPr kumimoji="1" lang="en-US" altLang="en-US" sz="1275" dirty="0"/>
              <a:t> and </a:t>
            </a:r>
            <a:r>
              <a:rPr kumimoji="1" lang="en-US" altLang="en-US" sz="1275" i="1" dirty="0"/>
              <a:t>B</a:t>
            </a:r>
            <a:r>
              <a:rPr kumimoji="1" lang="en-US" altLang="en-US" sz="1275" dirty="0"/>
              <a:t> may not be mapped to any </a:t>
            </a:r>
          </a:p>
          <a:p>
            <a:r>
              <a:rPr kumimoji="1" lang="en-US" altLang="en-US" sz="1275" dirty="0"/>
              <a:t>elements in the other set</a:t>
            </a:r>
          </a:p>
        </p:txBody>
      </p:sp>
      <p:pic>
        <p:nvPicPr>
          <p:cNvPr id="28678" name="Picture 7"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760" y="1042035"/>
            <a:ext cx="4454271" cy="226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Cardinalities </a:t>
            </a:r>
          </a:p>
        </p:txBody>
      </p:sp>
      <p:sp>
        <p:nvSpPr>
          <p:cNvPr id="29699" name="Text Box 3"/>
          <p:cNvSpPr txBox="1">
            <a:spLocks noChangeArrowheads="1"/>
          </p:cNvSpPr>
          <p:nvPr/>
        </p:nvSpPr>
        <p:spPr bwMode="auto">
          <a:xfrm>
            <a:off x="2856691" y="3445336"/>
            <a:ext cx="1267253"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275" dirty="0"/>
              <a:t>Many to one</a:t>
            </a:r>
          </a:p>
        </p:txBody>
      </p:sp>
      <p:sp>
        <p:nvSpPr>
          <p:cNvPr id="29700" name="Text Box 4"/>
          <p:cNvSpPr txBox="1">
            <a:spLocks noChangeArrowheads="1"/>
          </p:cNvSpPr>
          <p:nvPr/>
        </p:nvSpPr>
        <p:spPr bwMode="auto">
          <a:xfrm>
            <a:off x="5612206" y="3474339"/>
            <a:ext cx="121219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275" dirty="0"/>
              <a:t>Many to many</a:t>
            </a:r>
          </a:p>
        </p:txBody>
      </p:sp>
      <p:sp>
        <p:nvSpPr>
          <p:cNvPr id="29701" name="Text Box 5"/>
          <p:cNvSpPr txBox="1">
            <a:spLocks noChangeArrowheads="1"/>
          </p:cNvSpPr>
          <p:nvPr/>
        </p:nvSpPr>
        <p:spPr bwMode="auto">
          <a:xfrm>
            <a:off x="2273332" y="3844529"/>
            <a:ext cx="456868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kumimoji="1" lang="en-US" altLang="en-US" sz="1275" dirty="0"/>
              <a:t>Note: Some elements in A and B may not be mapped to any </a:t>
            </a:r>
          </a:p>
          <a:p>
            <a:r>
              <a:rPr kumimoji="1" lang="en-US" altLang="en-US" sz="1275" dirty="0"/>
              <a:t>elements in the other set</a:t>
            </a:r>
          </a:p>
        </p:txBody>
      </p:sp>
      <p:pic>
        <p:nvPicPr>
          <p:cNvPr id="29702" name="Picture 7"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235" y="957868"/>
            <a:ext cx="4388643" cy="229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pPr>
              <a:defRPr/>
            </a:pPr>
            <a:r>
              <a:rPr lang="en-US" altLang="en-US" sz="1800" dirty="0">
                <a:effectLst>
                  <a:outerShdw blurRad="38100" dist="38100" dir="2700000" algn="tl">
                    <a:srgbClr val="C0C0C0"/>
                  </a:outerShdw>
                </a:effectLst>
              </a:rPr>
              <a:t>Representing Cardinality Constraints in ER Diagram</a:t>
            </a:r>
          </a:p>
        </p:txBody>
      </p:sp>
      <p:sp>
        <p:nvSpPr>
          <p:cNvPr id="30723" name="Rectangle 3"/>
          <p:cNvSpPr>
            <a:spLocks noGrp="1" noChangeArrowheads="1"/>
          </p:cNvSpPr>
          <p:nvPr>
            <p:ph type="body" idx="1"/>
          </p:nvPr>
        </p:nvSpPr>
        <p:spPr>
          <a:xfrm>
            <a:off x="1719263" y="850106"/>
            <a:ext cx="5735761" cy="2058591"/>
          </a:xfrm>
        </p:spPr>
        <p:txBody>
          <a:bodyPr/>
          <a:lstStyle/>
          <a:p>
            <a:pPr>
              <a:lnSpc>
                <a:spcPct val="90000"/>
              </a:lnSpc>
            </a:pPr>
            <a:r>
              <a:rPr lang="en-US" altLang="en-US" dirty="0"/>
              <a:t>We express cardinality constraints by drawing either a directed line (</a:t>
            </a:r>
            <a:r>
              <a:rPr lang="en-US" altLang="en-US" dirty="0">
                <a:sym typeface="Symbol" panose="05050102010706020507" pitchFamily="18" charset="2"/>
              </a:rPr>
              <a:t>), signifying “one,” or an undirected line (—), signifying “many,” between the relationship set and the entity set.</a:t>
            </a:r>
          </a:p>
          <a:p>
            <a:pPr>
              <a:lnSpc>
                <a:spcPct val="90000"/>
              </a:lnSpc>
              <a:buFont typeface="Monotype Sorts" charset="2"/>
              <a:buNone/>
            </a:pPr>
            <a:endParaRPr lang="en-US" altLang="en-US" sz="600" dirty="0">
              <a:sym typeface="Symbol" panose="05050102010706020507" pitchFamily="18" charset="2"/>
            </a:endParaRPr>
          </a:p>
          <a:p>
            <a:pPr>
              <a:lnSpc>
                <a:spcPct val="90000"/>
              </a:lnSpc>
            </a:pPr>
            <a:r>
              <a:rPr lang="en-US" altLang="en-US" dirty="0"/>
              <a:t>One-to-one relationship between an </a:t>
            </a:r>
            <a:r>
              <a:rPr lang="en-US" altLang="en-US" i="1" dirty="0"/>
              <a:t>instructor</a:t>
            </a:r>
            <a:r>
              <a:rPr lang="en-US" altLang="en-US" dirty="0"/>
              <a:t> and a </a:t>
            </a:r>
            <a:r>
              <a:rPr lang="en-US" altLang="en-US" i="1" dirty="0"/>
              <a:t>student </a:t>
            </a:r>
            <a:r>
              <a:rPr lang="en-US" altLang="en-US" dirty="0"/>
              <a:t>:</a:t>
            </a:r>
          </a:p>
          <a:p>
            <a:pPr lvl="1">
              <a:lnSpc>
                <a:spcPct val="90000"/>
              </a:lnSpc>
            </a:pPr>
            <a:r>
              <a:rPr lang="en-US" altLang="en-US" dirty="0">
                <a:ea typeface="ＭＳ Ｐゴシック" panose="020B0600070205080204" pitchFamily="34" charset="-128"/>
              </a:rPr>
              <a:t>A student is associated with at most one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via the relationship </a:t>
            </a:r>
            <a:r>
              <a:rPr lang="en-US" altLang="en-US" i="1" dirty="0">
                <a:ea typeface="ＭＳ Ｐゴシック" panose="020B0600070205080204" pitchFamily="34" charset="-128"/>
              </a:rPr>
              <a:t>advisor</a:t>
            </a:r>
          </a:p>
          <a:p>
            <a:pPr lvl="1">
              <a:lnSpc>
                <a:spcPct val="90000"/>
              </a:lnSpc>
            </a:pPr>
            <a:r>
              <a:rPr lang="en-US" altLang="en-US" dirty="0">
                <a:ea typeface="ＭＳ Ｐゴシック" panose="020B0600070205080204" pitchFamily="34" charset="-128"/>
              </a:rPr>
              <a:t>A </a:t>
            </a:r>
            <a:r>
              <a:rPr lang="en-US" altLang="en-US" i="1" dirty="0">
                <a:ea typeface="ＭＳ Ｐゴシック" panose="020B0600070205080204" pitchFamily="34" charset="-128"/>
              </a:rPr>
              <a:t>student</a:t>
            </a:r>
            <a:r>
              <a:rPr lang="en-US" altLang="en-US" dirty="0">
                <a:ea typeface="ＭＳ Ｐゴシック" panose="020B0600070205080204" pitchFamily="34" charset="-128"/>
              </a:rPr>
              <a:t> is associated with at most one </a:t>
            </a:r>
            <a:r>
              <a:rPr lang="en-US" altLang="en-US" i="1" dirty="0">
                <a:ea typeface="ＭＳ Ｐゴシック" panose="020B0600070205080204" pitchFamily="34" charset="-128"/>
              </a:rPr>
              <a:t>department</a:t>
            </a:r>
            <a:r>
              <a:rPr lang="en-US" altLang="en-US" dirty="0">
                <a:ea typeface="ＭＳ Ｐゴシック" panose="020B0600070205080204" pitchFamily="34" charset="-128"/>
              </a:rPr>
              <a:t> via </a:t>
            </a:r>
            <a:r>
              <a:rPr lang="en-US" altLang="en-US" i="1" dirty="0" err="1">
                <a:ea typeface="ＭＳ Ｐゴシック" panose="020B0600070205080204" pitchFamily="34" charset="-128"/>
              </a:rPr>
              <a:t>stud_dept</a:t>
            </a:r>
            <a:endParaRPr lang="en-US" altLang="en-US" dirty="0">
              <a:ea typeface="ＭＳ Ｐゴシック" panose="020B0600070205080204" pitchFamily="34" charset="-128"/>
            </a:endParaRPr>
          </a:p>
        </p:txBody>
      </p:sp>
      <p:pic>
        <p:nvPicPr>
          <p:cNvPr id="30724" name="Picture 5"/>
          <p:cNvPicPr>
            <a:picLocks noChangeAspect="1" noChangeArrowheads="1"/>
          </p:cNvPicPr>
          <p:nvPr/>
        </p:nvPicPr>
        <p:blipFill>
          <a:blip r:embed="rId3">
            <a:extLst>
              <a:ext uri="{28A0092B-C50C-407E-A947-70E740481C1C}">
                <a14:useLocalDpi xmlns:a14="http://schemas.microsoft.com/office/drawing/2010/main" val="0"/>
              </a:ext>
            </a:extLst>
          </a:blip>
          <a:srcRect b="78418"/>
          <a:stretch>
            <a:fillRect/>
          </a:stretch>
        </p:blipFill>
        <p:spPr bwMode="auto">
          <a:xfrm>
            <a:off x="2843785" y="2740760"/>
            <a:ext cx="4151138" cy="109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1757363" y="71438"/>
            <a:ext cx="6057900" cy="457200"/>
          </a:xfrm>
        </p:spPr>
        <p:txBody>
          <a:bodyPr/>
          <a:lstStyle/>
          <a:p>
            <a:pPr>
              <a:defRPr/>
            </a:pPr>
            <a:r>
              <a:rPr lang="en-US" altLang="en-US" dirty="0">
                <a:effectLst>
                  <a:outerShdw blurRad="38100" dist="38100" dir="2700000" algn="tl">
                    <a:srgbClr val="C0C0C0"/>
                  </a:outerShdw>
                </a:effectLst>
              </a:rPr>
              <a:t>One-to-Many Relationship</a:t>
            </a:r>
          </a:p>
        </p:txBody>
      </p:sp>
      <p:sp>
        <p:nvSpPr>
          <p:cNvPr id="31747" name="Rectangle 3"/>
          <p:cNvSpPr>
            <a:spLocks noGrp="1" noChangeArrowheads="1"/>
          </p:cNvSpPr>
          <p:nvPr>
            <p:ph type="body" idx="1"/>
          </p:nvPr>
        </p:nvSpPr>
        <p:spPr>
          <a:xfrm>
            <a:off x="1715611" y="815578"/>
            <a:ext cx="5732754" cy="1186958"/>
          </a:xfrm>
        </p:spPr>
        <p:txBody>
          <a:bodyPr/>
          <a:lstStyle/>
          <a:p>
            <a:r>
              <a:rPr lang="en-US" altLang="en-US" dirty="0"/>
              <a:t>one-to-many relationship between an </a:t>
            </a:r>
            <a:r>
              <a:rPr lang="en-US" altLang="en-US" i="1" dirty="0"/>
              <a:t>instructor</a:t>
            </a:r>
            <a:r>
              <a:rPr lang="en-US" altLang="en-US" dirty="0"/>
              <a:t> and a </a:t>
            </a:r>
            <a:r>
              <a:rPr lang="en-US" altLang="en-US" i="1" dirty="0"/>
              <a:t>student</a:t>
            </a:r>
          </a:p>
          <a:p>
            <a:pPr lvl="1"/>
            <a:r>
              <a:rPr lang="en-US" altLang="en-US" dirty="0">
                <a:ea typeface="ＭＳ Ｐゴシック" panose="020B0600070205080204" pitchFamily="34" charset="-128"/>
              </a:rPr>
              <a:t>an instructor is associated with several (including 0) students via </a:t>
            </a:r>
            <a:r>
              <a:rPr lang="en-US" altLang="en-US" i="1" dirty="0">
                <a:ea typeface="ＭＳ Ｐゴシック" panose="020B0600070205080204" pitchFamily="34" charset="-128"/>
              </a:rPr>
              <a:t>advisor </a:t>
            </a:r>
          </a:p>
          <a:p>
            <a:pPr lvl="1"/>
            <a:r>
              <a:rPr lang="en-US" altLang="en-US" dirty="0">
                <a:ea typeface="ＭＳ Ｐゴシック" panose="020B0600070205080204" pitchFamily="34" charset="-128"/>
              </a:rPr>
              <a:t>a student is associated with at most one instructor via advisor, </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t="31459" b="44698"/>
          <a:stretch>
            <a:fillRect/>
          </a:stretch>
        </p:blipFill>
        <p:spPr bwMode="auto">
          <a:xfrm>
            <a:off x="2898648" y="1779354"/>
            <a:ext cx="3864300" cy="112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1782366" y="169069"/>
            <a:ext cx="6085284" cy="342900"/>
          </a:xfrm>
        </p:spPr>
        <p:txBody>
          <a:bodyPr/>
          <a:lstStyle/>
          <a:p>
            <a:pPr>
              <a:defRPr/>
            </a:pPr>
            <a:r>
              <a:rPr lang="en-US" altLang="en-US" dirty="0">
                <a:effectLst>
                  <a:outerShdw blurRad="38100" dist="38100" dir="2700000" algn="tl">
                    <a:srgbClr val="C0C0C0"/>
                  </a:outerShdw>
                </a:effectLst>
              </a:rPr>
              <a:t>Many-to-One Relationships</a:t>
            </a:r>
          </a:p>
        </p:txBody>
      </p:sp>
      <p:sp>
        <p:nvSpPr>
          <p:cNvPr id="32771" name="Rectangle 3"/>
          <p:cNvSpPr>
            <a:spLocks noGrp="1" noChangeArrowheads="1"/>
          </p:cNvSpPr>
          <p:nvPr>
            <p:ph type="body" idx="1"/>
          </p:nvPr>
        </p:nvSpPr>
        <p:spPr>
          <a:xfrm>
            <a:off x="1702293" y="831009"/>
            <a:ext cx="5814076" cy="1360884"/>
          </a:xfrm>
        </p:spPr>
        <p:txBody>
          <a:bodyPr/>
          <a:lstStyle/>
          <a:p>
            <a:r>
              <a:rPr lang="en-US" altLang="en-US" dirty="0"/>
              <a:t>In a many-to-one relationship between an </a:t>
            </a:r>
            <a:r>
              <a:rPr lang="en-US" altLang="en-US" i="1" dirty="0"/>
              <a:t>instructor</a:t>
            </a:r>
            <a:r>
              <a:rPr lang="en-US" altLang="en-US" dirty="0"/>
              <a:t> and a </a:t>
            </a:r>
            <a:r>
              <a:rPr lang="en-US" altLang="en-US" i="1" dirty="0"/>
              <a:t>student, </a:t>
            </a:r>
          </a:p>
          <a:p>
            <a:pPr lvl="1"/>
            <a:r>
              <a:rPr lang="en-US" altLang="en-US" dirty="0">
                <a:ea typeface="ＭＳ Ｐゴシック" panose="020B0600070205080204" pitchFamily="34" charset="-128"/>
              </a:rPr>
              <a:t>an instructor</a:t>
            </a:r>
            <a:r>
              <a:rPr lang="en-US" altLang="en-US" i="1" dirty="0">
                <a:ea typeface="ＭＳ Ｐゴシック" panose="020B0600070205080204" pitchFamily="34" charset="-128"/>
              </a:rPr>
              <a:t> </a:t>
            </a:r>
            <a:r>
              <a:rPr lang="en-US" altLang="en-US" dirty="0">
                <a:ea typeface="ＭＳ Ｐゴシック" panose="020B0600070205080204" pitchFamily="34" charset="-128"/>
              </a:rPr>
              <a:t> is associated with at most one student via </a:t>
            </a:r>
            <a:r>
              <a:rPr lang="en-US" altLang="en-US" i="1" dirty="0">
                <a:ea typeface="ＭＳ Ｐゴシック" panose="020B0600070205080204" pitchFamily="34" charset="-128"/>
              </a:rPr>
              <a:t>advisor</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and a student is associated with several (including 0) instructors via </a:t>
            </a:r>
            <a:r>
              <a:rPr lang="en-US" altLang="en-US" i="1" dirty="0">
                <a:ea typeface="ＭＳ Ｐゴシック" panose="020B0600070205080204" pitchFamily="34" charset="-128"/>
              </a:rPr>
              <a:t>advisor</a:t>
            </a:r>
          </a:p>
        </p:txBody>
      </p:sp>
      <p:pic>
        <p:nvPicPr>
          <p:cNvPr id="32772" name="Picture 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68164" b="6378"/>
          <a:stretch>
            <a:fillRect/>
          </a:stretch>
        </p:blipFill>
        <p:spPr bwMode="auto">
          <a:xfrm>
            <a:off x="2642902" y="1899341"/>
            <a:ext cx="4407122" cy="136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Line 6"/>
          <p:cNvSpPr>
            <a:spLocks noChangeShapeType="1"/>
          </p:cNvSpPr>
          <p:nvPr/>
        </p:nvSpPr>
        <p:spPr bwMode="auto">
          <a:xfrm>
            <a:off x="5598319" y="2958704"/>
            <a:ext cx="171450" cy="1190"/>
          </a:xfrm>
          <a:prstGeom prst="line">
            <a:avLst/>
          </a:prstGeom>
          <a:noFill/>
          <a:ln w="12700">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Many-to-Many Relationship</a:t>
            </a:r>
          </a:p>
        </p:txBody>
      </p:sp>
      <p:sp>
        <p:nvSpPr>
          <p:cNvPr id="33795" name="Rectangle 3"/>
          <p:cNvSpPr>
            <a:spLocks noGrp="1" noChangeArrowheads="1"/>
          </p:cNvSpPr>
          <p:nvPr>
            <p:ph type="body" idx="1"/>
          </p:nvPr>
        </p:nvSpPr>
        <p:spPr>
          <a:xfrm>
            <a:off x="1719263" y="820341"/>
            <a:ext cx="5829729" cy="1159669"/>
          </a:xfrm>
        </p:spPr>
        <p:txBody>
          <a:bodyPr/>
          <a:lstStyle/>
          <a:p>
            <a:r>
              <a:rPr lang="en-US" altLang="en-US" dirty="0"/>
              <a:t>An instructor is associated with several (possibly 0) students via </a:t>
            </a:r>
            <a:r>
              <a:rPr lang="en-US" altLang="en-US" i="1" dirty="0"/>
              <a:t>advisor</a:t>
            </a:r>
          </a:p>
          <a:p>
            <a:r>
              <a:rPr lang="en-US" altLang="en-US" dirty="0"/>
              <a:t>A student is associated with several (possibly 0) instructors via </a:t>
            </a:r>
            <a:r>
              <a:rPr lang="en-US" altLang="en-US" i="1" dirty="0"/>
              <a:t>advisor</a:t>
            </a:r>
            <a:r>
              <a:rPr lang="en-US" altLang="en-US" dirty="0"/>
              <a:t> </a:t>
            </a:r>
          </a:p>
        </p:txBody>
      </p:sp>
      <p:pic>
        <p:nvPicPr>
          <p:cNvPr id="337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0860"/>
            <a:ext cx="4620816" cy="94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a:xfrm>
            <a:off x="2115741" y="175022"/>
            <a:ext cx="5570934" cy="341709"/>
          </a:xfrm>
        </p:spPr>
        <p:txBody>
          <a:bodyPr/>
          <a:lstStyle/>
          <a:p>
            <a:pPr>
              <a:defRPr/>
            </a:pPr>
            <a:r>
              <a:rPr lang="en-US" altLang="en-US" dirty="0">
                <a:effectLst>
                  <a:outerShdw blurRad="38100" dist="38100" dir="2700000" algn="tl">
                    <a:srgbClr val="C0C0C0"/>
                  </a:outerShdw>
                </a:effectLst>
              </a:rPr>
              <a:t>Total and Partial Participation</a:t>
            </a:r>
          </a:p>
        </p:txBody>
      </p:sp>
      <p:sp>
        <p:nvSpPr>
          <p:cNvPr id="34819" name="Rectangle 3"/>
          <p:cNvSpPr>
            <a:spLocks noChangeArrowheads="1"/>
          </p:cNvSpPr>
          <p:nvPr/>
        </p:nvSpPr>
        <p:spPr bwMode="auto">
          <a:xfrm>
            <a:off x="1722268" y="801481"/>
            <a:ext cx="5821532" cy="343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08585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b="1" dirty="0"/>
              <a:t>Total participation </a:t>
            </a:r>
            <a:r>
              <a:rPr kumimoji="1" lang="en-US" altLang="en-US" sz="1275" dirty="0"/>
              <a:t>(indicated by double line):  every entity in the entity set participates in at least one relationship in the relationship set</a:t>
            </a:r>
          </a:p>
          <a:p>
            <a:pPr>
              <a:spcBef>
                <a:spcPct val="35000"/>
              </a:spcBef>
              <a:buClr>
                <a:schemeClr val="tx2"/>
              </a:buClr>
              <a:buSzPct val="90000"/>
              <a:buFont typeface="Monotype Sorts" charset="2"/>
              <a:buChar char="n"/>
            </a:pPr>
            <a:endParaRPr kumimoji="1" lang="en-US" altLang="en-US" sz="1275" dirty="0"/>
          </a:p>
          <a:p>
            <a:pPr>
              <a:spcBef>
                <a:spcPct val="35000"/>
              </a:spcBef>
              <a:buClr>
                <a:schemeClr val="tx2"/>
              </a:buClr>
              <a:buSzPct val="90000"/>
              <a:buFont typeface="Monotype Sorts" charset="2"/>
              <a:buChar char="n"/>
            </a:pPr>
            <a:endParaRPr kumimoji="1" lang="en-US" altLang="en-US" sz="1275" dirty="0"/>
          </a:p>
          <a:p>
            <a:pPr>
              <a:spcBef>
                <a:spcPct val="35000"/>
              </a:spcBef>
              <a:buClr>
                <a:schemeClr val="tx2"/>
              </a:buClr>
              <a:buSzPct val="90000"/>
              <a:buFont typeface="Monotype Sorts" charset="2"/>
              <a:buChar char="n"/>
            </a:pPr>
            <a:endParaRPr kumimoji="1" lang="en-US" altLang="en-US" sz="1275" dirty="0"/>
          </a:p>
          <a:p>
            <a:pPr>
              <a:spcBef>
                <a:spcPct val="35000"/>
              </a:spcBef>
              <a:buClr>
                <a:schemeClr val="tx2"/>
              </a:buClr>
              <a:buSzPct val="90000"/>
              <a:buFont typeface="Monotype Sorts" charset="2"/>
              <a:buChar char="n"/>
            </a:pPr>
            <a:endParaRPr kumimoji="1" lang="en-US" altLang="en-US" sz="1275" dirty="0"/>
          </a:p>
          <a:p>
            <a:pPr lvl="1">
              <a:spcBef>
                <a:spcPct val="35000"/>
              </a:spcBef>
              <a:buClr>
                <a:schemeClr val="hlink"/>
              </a:buClr>
              <a:buSzPct val="80000"/>
            </a:pPr>
            <a:endParaRPr kumimoji="1" lang="en-US" altLang="en-US" sz="1275" dirty="0"/>
          </a:p>
          <a:p>
            <a:pPr lvl="1">
              <a:spcBef>
                <a:spcPct val="35000"/>
              </a:spcBef>
              <a:buClr>
                <a:schemeClr val="hlink"/>
              </a:buClr>
              <a:buSzPct val="80000"/>
            </a:pPr>
            <a:r>
              <a:rPr kumimoji="1" lang="en-US" altLang="en-US" sz="1275" dirty="0"/>
              <a:t>participation of </a:t>
            </a:r>
            <a:r>
              <a:rPr kumimoji="1" lang="en-US" altLang="en-US" sz="1275" i="1" dirty="0"/>
              <a:t>student  </a:t>
            </a:r>
            <a:r>
              <a:rPr kumimoji="1" lang="en-US" altLang="en-US" sz="1275" dirty="0"/>
              <a:t>in </a:t>
            </a:r>
            <a:r>
              <a:rPr kumimoji="1" lang="en-US" altLang="en-US" sz="1275" i="1" dirty="0"/>
              <a:t>advisor r</a:t>
            </a:r>
            <a:r>
              <a:rPr kumimoji="1" lang="en-US" altLang="en-US" sz="1275" dirty="0"/>
              <a:t>elation is total</a:t>
            </a:r>
          </a:p>
          <a:p>
            <a:pPr marL="900113" lvl="2" indent="-257175">
              <a:spcBef>
                <a:spcPct val="35000"/>
              </a:spcBef>
              <a:buClr>
                <a:srgbClr val="33CC33"/>
              </a:buClr>
              <a:buSzPct val="90000"/>
              <a:buFont typeface="Wingdings" panose="05000000000000000000" pitchFamily="2" charset="2"/>
              <a:buChar char="§"/>
            </a:pPr>
            <a:r>
              <a:rPr kumimoji="1" lang="en-US" altLang="en-US" sz="1275" dirty="0"/>
              <a:t> every </a:t>
            </a:r>
            <a:r>
              <a:rPr kumimoji="1" lang="en-US" altLang="en-US" sz="1275" i="1" dirty="0"/>
              <a:t>student </a:t>
            </a:r>
            <a:r>
              <a:rPr kumimoji="1" lang="en-US" altLang="en-US" sz="1275" dirty="0"/>
              <a:t>must have an associated instructor</a:t>
            </a:r>
          </a:p>
          <a:p>
            <a:pPr>
              <a:spcBef>
                <a:spcPct val="35000"/>
              </a:spcBef>
              <a:buClr>
                <a:srgbClr val="002060"/>
              </a:buClr>
              <a:buSzPct val="110000"/>
              <a:buFont typeface="Wingdings" panose="05000000000000000000" pitchFamily="2" charset="2"/>
              <a:buChar char="§"/>
            </a:pPr>
            <a:r>
              <a:rPr kumimoji="1" lang="en-US" altLang="en-US" sz="1275" b="1" dirty="0"/>
              <a:t>Partial participation</a:t>
            </a:r>
            <a:r>
              <a:rPr kumimoji="1" lang="en-US" altLang="en-US" sz="1275" dirty="0"/>
              <a:t>:  some entities may not participate in any relationship in the relationship set</a:t>
            </a:r>
          </a:p>
          <a:p>
            <a:pPr marL="600075" lvl="1" indent="-257175">
              <a:spcBef>
                <a:spcPct val="35000"/>
              </a:spcBef>
              <a:buClr>
                <a:schemeClr val="hlink"/>
              </a:buClr>
              <a:buSzPct val="110000"/>
              <a:buFont typeface="Arial" panose="020B0604020202020204" pitchFamily="34" charset="0"/>
              <a:buChar char="•"/>
            </a:pPr>
            <a:r>
              <a:rPr kumimoji="1" lang="en-US" altLang="en-US" sz="1275" dirty="0"/>
              <a:t>Example: participation of </a:t>
            </a:r>
            <a:r>
              <a:rPr kumimoji="1" lang="en-US" altLang="en-US" sz="1275" i="1" dirty="0"/>
              <a:t>instructor</a:t>
            </a:r>
            <a:r>
              <a:rPr kumimoji="1" lang="en-US" altLang="en-US" sz="1275" dirty="0"/>
              <a:t> in </a:t>
            </a:r>
            <a:r>
              <a:rPr kumimoji="1" lang="en-US" altLang="en-US" sz="1275" i="1" dirty="0"/>
              <a:t>advisor</a:t>
            </a:r>
            <a:r>
              <a:rPr kumimoji="1" lang="en-US" altLang="en-US" sz="1275" dirty="0"/>
              <a:t> is partial</a:t>
            </a:r>
          </a:p>
        </p:txBody>
      </p:sp>
      <p:pic>
        <p:nvPicPr>
          <p:cNvPr id="3482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5424" y="1500656"/>
            <a:ext cx="4135040" cy="8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dirty="0"/>
              <a:t>Codd’s 12 Rules</a:t>
            </a:r>
          </a:p>
          <a:p>
            <a:r>
              <a:rPr lang="en-US" dirty="0"/>
              <a:t>Midterm Exam</a:t>
            </a:r>
          </a:p>
          <a:p>
            <a:pPr lvl="1"/>
            <a:r>
              <a:rPr lang="en-US" dirty="0"/>
              <a:t>18-OCT in the classroom from 10:10 to 11:30.</a:t>
            </a:r>
          </a:p>
          <a:p>
            <a:pPr lvl="1"/>
            <a:r>
              <a:rPr lang="en-US" dirty="0"/>
              <a:t>Written exam “on paper.”</a:t>
            </a:r>
          </a:p>
          <a:p>
            <a:pPr lvl="1"/>
            <a:r>
              <a:rPr lang="en-US" dirty="0"/>
              <a:t>No electronics.</a:t>
            </a:r>
          </a:p>
          <a:p>
            <a:pPr lvl="1"/>
            <a:r>
              <a:rPr lang="en-US" dirty="0"/>
              <a:t>We will document what paper, books, etc. you can use for “open book.”</a:t>
            </a:r>
          </a:p>
          <a:p>
            <a:pPr lvl="1"/>
            <a:endParaRPr lang="en-US"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1700213" y="28575"/>
            <a:ext cx="6315075" cy="511969"/>
          </a:xfrm>
        </p:spPr>
        <p:txBody>
          <a:bodyPr/>
          <a:lstStyle/>
          <a:p>
            <a:pPr>
              <a:defRPr/>
            </a:pPr>
            <a:r>
              <a:rPr lang="en-US" altLang="en-US" sz="1950" dirty="0">
                <a:effectLst>
                  <a:outerShdw blurRad="38100" dist="38100" dir="2700000" algn="tl">
                    <a:srgbClr val="C0C0C0"/>
                  </a:outerShdw>
                </a:effectLst>
              </a:rPr>
              <a:t>Notation for Expressing More Complex Constraints</a:t>
            </a:r>
          </a:p>
        </p:txBody>
      </p:sp>
      <p:sp>
        <p:nvSpPr>
          <p:cNvPr id="35843" name="Rectangle 3"/>
          <p:cNvSpPr>
            <a:spLocks noChangeArrowheads="1"/>
          </p:cNvSpPr>
          <p:nvPr/>
        </p:nvSpPr>
        <p:spPr bwMode="auto">
          <a:xfrm>
            <a:off x="1713530" y="829866"/>
            <a:ext cx="5724716" cy="334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A line may have an associated minimum and maximum cardinality, shown in the form </a:t>
            </a:r>
            <a:r>
              <a:rPr kumimoji="1" lang="en-US" altLang="en-US" sz="1275" i="1" dirty="0" err="1"/>
              <a:t>l..h</a:t>
            </a:r>
            <a:r>
              <a:rPr kumimoji="1" lang="en-US" altLang="en-US" sz="1275" dirty="0"/>
              <a:t>, where </a:t>
            </a:r>
            <a:r>
              <a:rPr kumimoji="1" lang="en-US" altLang="en-US" sz="1275" i="1" dirty="0"/>
              <a:t>l</a:t>
            </a:r>
            <a:r>
              <a:rPr kumimoji="1" lang="en-US" altLang="en-US" sz="1275" dirty="0"/>
              <a:t> is the minimum and </a:t>
            </a:r>
            <a:r>
              <a:rPr kumimoji="1" lang="en-US" altLang="en-US" sz="1275" i="1" dirty="0"/>
              <a:t>h</a:t>
            </a:r>
            <a:r>
              <a:rPr kumimoji="1" lang="en-US" altLang="en-US" sz="1275" dirty="0"/>
              <a:t> the maximum cardinality</a:t>
            </a:r>
          </a:p>
          <a:p>
            <a:pPr lvl="1">
              <a:spcBef>
                <a:spcPct val="35000"/>
              </a:spcBef>
              <a:buClr>
                <a:srgbClr val="FF9933"/>
              </a:buClr>
              <a:buSzPct val="110000"/>
              <a:buFont typeface="Arial" panose="020B0604020202020204" pitchFamily="34" charset="0"/>
              <a:buChar char="•"/>
            </a:pPr>
            <a:r>
              <a:rPr kumimoji="1" lang="en-US" altLang="en-US" sz="1275" dirty="0"/>
              <a:t>A minimum value of 1 indicates total participation.</a:t>
            </a:r>
          </a:p>
          <a:p>
            <a:pPr lvl="1">
              <a:spcBef>
                <a:spcPct val="35000"/>
              </a:spcBef>
              <a:buClr>
                <a:srgbClr val="FF9933"/>
              </a:buClr>
              <a:buSzPct val="110000"/>
              <a:buFont typeface="Arial" panose="020B0604020202020204" pitchFamily="34" charset="0"/>
              <a:buChar char="•"/>
            </a:pPr>
            <a:r>
              <a:rPr kumimoji="1" lang="en-US" altLang="en-US" sz="1275" dirty="0"/>
              <a:t>A maximum value of 1 indicates that the entity participates  in at most one relationship</a:t>
            </a:r>
          </a:p>
          <a:p>
            <a:pPr lvl="1">
              <a:spcBef>
                <a:spcPct val="35000"/>
              </a:spcBef>
              <a:buClr>
                <a:srgbClr val="FF9933"/>
              </a:buClr>
              <a:buSzPct val="110000"/>
              <a:buFont typeface="Arial" panose="020B0604020202020204" pitchFamily="34" charset="0"/>
              <a:buChar char="•"/>
            </a:pPr>
            <a:r>
              <a:rPr kumimoji="1" lang="en-US" altLang="en-US" sz="1275" dirty="0"/>
              <a:t>A maximum value of * indicates no limit.</a:t>
            </a:r>
          </a:p>
          <a:p>
            <a:pPr>
              <a:spcBef>
                <a:spcPct val="35000"/>
              </a:spcBef>
              <a:buClr>
                <a:srgbClr val="002060"/>
              </a:buClr>
              <a:buSzPct val="110000"/>
              <a:buFont typeface="Wingdings" panose="05000000000000000000" pitchFamily="2" charset="2"/>
              <a:buChar char="§"/>
            </a:pPr>
            <a:r>
              <a:rPr kumimoji="1" lang="en-US" altLang="en-US" sz="1275" dirty="0"/>
              <a:t>Example</a:t>
            </a:r>
          </a:p>
          <a:p>
            <a:pPr>
              <a:spcBef>
                <a:spcPct val="35000"/>
              </a:spcBef>
              <a:buClr>
                <a:srgbClr val="002060"/>
              </a:buClr>
              <a:buSzPct val="110000"/>
              <a:buFont typeface="Wingdings" panose="05000000000000000000" pitchFamily="2" charset="2"/>
              <a:buChar char="§"/>
            </a:pPr>
            <a:endParaRPr kumimoji="1" lang="en-US" altLang="en-US" sz="1275" dirty="0"/>
          </a:p>
          <a:p>
            <a:pPr>
              <a:spcBef>
                <a:spcPct val="35000"/>
              </a:spcBef>
              <a:buClr>
                <a:srgbClr val="002060"/>
              </a:buClr>
              <a:buSzPct val="100000"/>
              <a:buFont typeface="Wingdings" panose="05000000000000000000" pitchFamily="2" charset="2"/>
              <a:buChar char="§"/>
            </a:pPr>
            <a:endParaRPr kumimoji="1" lang="en-US" altLang="en-US" sz="1275" dirty="0"/>
          </a:p>
          <a:p>
            <a:pPr>
              <a:spcBef>
                <a:spcPct val="35000"/>
              </a:spcBef>
              <a:buClr>
                <a:srgbClr val="002060"/>
              </a:buClr>
              <a:buSzPct val="100000"/>
              <a:buFont typeface="Wingdings" panose="05000000000000000000" pitchFamily="2" charset="2"/>
              <a:buChar char="§"/>
            </a:pPr>
            <a:endParaRPr kumimoji="1" lang="en-US" altLang="en-US" sz="1275" dirty="0"/>
          </a:p>
          <a:p>
            <a:pPr>
              <a:spcBef>
                <a:spcPct val="35000"/>
              </a:spcBef>
              <a:buClr>
                <a:srgbClr val="002060"/>
              </a:buClr>
              <a:buSzPct val="100000"/>
              <a:buFont typeface="Wingdings" panose="05000000000000000000" pitchFamily="2" charset="2"/>
              <a:buChar char="§"/>
            </a:pPr>
            <a:endParaRPr kumimoji="1" lang="en-US" altLang="en-US" sz="1275" dirty="0"/>
          </a:p>
          <a:p>
            <a:pPr lvl="1">
              <a:spcBef>
                <a:spcPct val="35000"/>
              </a:spcBef>
              <a:buClr>
                <a:srgbClr val="FF9933"/>
              </a:buClr>
              <a:buSzPct val="110000"/>
              <a:buFont typeface="Arial" panose="020B0604020202020204" pitchFamily="34" charset="0"/>
              <a:buChar char="•"/>
            </a:pPr>
            <a:r>
              <a:rPr kumimoji="1" lang="en-US" altLang="en-US" sz="1275" dirty="0"/>
              <a:t>Instructor can advise 0 or more students.  A student must have 1 advisor; cannot have multiple advisors</a:t>
            </a:r>
          </a:p>
          <a:p>
            <a:pPr>
              <a:spcBef>
                <a:spcPct val="35000"/>
              </a:spcBef>
              <a:buClr>
                <a:schemeClr val="tx2"/>
              </a:buClr>
              <a:buSzPct val="90000"/>
            </a:pPr>
            <a:endParaRPr kumimoji="1" lang="en-US" altLang="en-US" sz="1275" dirty="0"/>
          </a:p>
          <a:p>
            <a:pPr>
              <a:spcBef>
                <a:spcPct val="35000"/>
              </a:spcBef>
              <a:buClr>
                <a:schemeClr val="tx2"/>
              </a:buClr>
              <a:buSzPct val="90000"/>
              <a:buFont typeface="Monotype Sorts" charset="2"/>
              <a:buChar char="n"/>
            </a:pPr>
            <a:endParaRPr kumimoji="1" lang="en-US" altLang="en-US" sz="1275" dirty="0"/>
          </a:p>
        </p:txBody>
      </p:sp>
      <p:pic>
        <p:nvPicPr>
          <p:cNvPr id="358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593" y="2702125"/>
            <a:ext cx="4044363" cy="79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4CB42-FC77-CFF8-B7B6-31CBA4FC5C8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016ACB8-57A5-3B81-ED8A-8C6D4F5FA8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C38EC5A9-D445-60B7-AB4C-C2E5759483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8E373CC-1783-110D-C458-7E8AAC3CE0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D8C72481-97F7-0A6E-69F7-B362CFE2EEB0}"/>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Aggregation</a:t>
            </a:r>
          </a:p>
        </p:txBody>
      </p:sp>
      <p:sp>
        <p:nvSpPr>
          <p:cNvPr id="4" name="TextBox 9">
            <a:extLst>
              <a:ext uri="{FF2B5EF4-FFF2-40B4-BE49-F238E27FC236}">
                <a16:creationId xmlns:a16="http://schemas.microsoft.com/office/drawing/2014/main" id="{5D90F59B-FBD9-A925-2065-C5EE5D2C072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824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simplest way to handle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 relational is an associative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thoughts here: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www.geeksforgeeks.org</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/aggregate-data-model-in-</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nosql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779476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BA6AE-51F5-7917-C849-E53FC3B24E2F}"/>
              </a:ext>
            </a:extLst>
          </p:cNvPr>
          <p:cNvSpPr>
            <a:spLocks noGrp="1"/>
          </p:cNvSpPr>
          <p:nvPr>
            <p:ph type="title"/>
          </p:nvPr>
        </p:nvSpPr>
        <p:spPr/>
        <p:txBody>
          <a:bodyPr/>
          <a:lstStyle/>
          <a:p>
            <a:r>
              <a:rPr lang="en-US" dirty="0"/>
              <a:t>Let’s Do an Example in Crow’s Foot</a:t>
            </a:r>
          </a:p>
        </p:txBody>
      </p:sp>
      <p:pic>
        <p:nvPicPr>
          <p:cNvPr id="5" name="Picture 4">
            <a:extLst>
              <a:ext uri="{FF2B5EF4-FFF2-40B4-BE49-F238E27FC236}">
                <a16:creationId xmlns:a16="http://schemas.microsoft.com/office/drawing/2014/main" id="{7D8A9BC6-17C4-06B2-B65F-0D4AD75E48ED}"/>
              </a:ext>
            </a:extLst>
          </p:cNvPr>
          <p:cNvPicPr>
            <a:picLocks noChangeAspect="1"/>
          </p:cNvPicPr>
          <p:nvPr/>
        </p:nvPicPr>
        <p:blipFill>
          <a:blip r:embed="rId2"/>
          <a:stretch>
            <a:fillRect/>
          </a:stretch>
        </p:blipFill>
        <p:spPr>
          <a:xfrm>
            <a:off x="304800" y="476681"/>
            <a:ext cx="6082145" cy="4204835"/>
          </a:xfrm>
          <a:prstGeom prst="rect">
            <a:avLst/>
          </a:prstGeom>
        </p:spPr>
      </p:pic>
      <p:sp>
        <p:nvSpPr>
          <p:cNvPr id="6" name="TextBox 5">
            <a:extLst>
              <a:ext uri="{FF2B5EF4-FFF2-40B4-BE49-F238E27FC236}">
                <a16:creationId xmlns:a16="http://schemas.microsoft.com/office/drawing/2014/main" id="{B4B5A78E-F33C-DC3C-8E52-054775ECC915}"/>
              </a:ext>
            </a:extLst>
          </p:cNvPr>
          <p:cNvSpPr txBox="1"/>
          <p:nvPr/>
        </p:nvSpPr>
        <p:spPr>
          <a:xfrm>
            <a:off x="6193941" y="2724150"/>
            <a:ext cx="2928943" cy="1754326"/>
          </a:xfrm>
          <a:prstGeom prst="rect">
            <a:avLst/>
          </a:prstGeom>
          <a:noFill/>
        </p:spPr>
        <p:txBody>
          <a:bodyPr wrap="none" rtlCol="0">
            <a:spAutoFit/>
          </a:bodyPr>
          <a:lstStyle/>
          <a:p>
            <a:r>
              <a:rPr lang="en-US" dirty="0"/>
              <a:t>If I got that right, it is</a:t>
            </a:r>
            <a:br>
              <a:rPr lang="en-US" dirty="0"/>
            </a:br>
            <a:r>
              <a:rPr lang="en-US" dirty="0"/>
              <a:t>a miracle.</a:t>
            </a:r>
            <a:br>
              <a:rPr lang="en-US" dirty="0"/>
            </a:br>
            <a:br>
              <a:rPr lang="en-US" dirty="0"/>
            </a:br>
            <a:r>
              <a:rPr lang="en-US" dirty="0"/>
              <a:t>Normally, you cannot be sure</a:t>
            </a:r>
            <a:br>
              <a:rPr lang="en-US" dirty="0"/>
            </a:br>
            <a:r>
              <a:rPr lang="en-US" dirty="0"/>
              <a:t>until you implement</a:t>
            </a:r>
            <a:br>
              <a:rPr lang="en-US" dirty="0"/>
            </a:br>
            <a:r>
              <a:rPr lang="en-US" dirty="0"/>
              <a:t>and test it.</a:t>
            </a:r>
          </a:p>
        </p:txBody>
      </p:sp>
    </p:spTree>
    <p:extLst>
      <p:ext uri="{BB962C8B-B14F-4D97-AF65-F5344CB8AC3E}">
        <p14:creationId xmlns:p14="http://schemas.microsoft.com/office/powerpoint/2010/main" val="3866782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6A504A-32E3-33B5-CF71-15632DD6D410}"/>
              </a:ext>
            </a:extLst>
          </p:cNvPr>
          <p:cNvSpPr>
            <a:spLocks noGrp="1"/>
          </p:cNvSpPr>
          <p:nvPr>
            <p:ph idx="1"/>
          </p:nvPr>
        </p:nvSpPr>
        <p:spPr/>
        <p:txBody>
          <a:bodyPr/>
          <a:lstStyle/>
          <a:p>
            <a:endParaRPr lang="en-US" dirty="0"/>
          </a:p>
          <a:p>
            <a:r>
              <a:rPr lang="en-US" dirty="0"/>
              <a:t>Since we did some data engineering, let’s take a look at a REST</a:t>
            </a:r>
            <a:br>
              <a:rPr lang="en-US" dirty="0"/>
            </a:br>
            <a:r>
              <a:rPr lang="en-US" dirty="0"/>
              <a:t>Web Application … …</a:t>
            </a:r>
          </a:p>
        </p:txBody>
      </p:sp>
      <p:sp>
        <p:nvSpPr>
          <p:cNvPr id="3" name="Title 2">
            <a:extLst>
              <a:ext uri="{FF2B5EF4-FFF2-40B4-BE49-F238E27FC236}">
                <a16:creationId xmlns:a16="http://schemas.microsoft.com/office/drawing/2014/main" id="{D845B3B4-1E7D-A0D9-64E7-C3F514D5C82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14399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DAF6CDBE-9508-9BFA-C6E1-AF66074CE07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4197000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CC5A-9BF8-71FB-ED3B-51CF539B8AE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C1E514-97A7-E8FB-4126-BD7902F049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D365A94-4C0D-DDFF-5C0E-E9105F96251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A430086-94A7-4117-7E0B-9853F0699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994A1DE-85B8-1250-7071-8F232E7004A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A15425-3B6D-754C-327D-DE7007F3EBB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4125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3454790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3042644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28347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2778116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640DC4-9ACC-82CE-53CC-F21B50A47CA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Project</a:t>
            </a:r>
          </a:p>
        </p:txBody>
      </p:sp>
    </p:spTree>
    <p:extLst>
      <p:ext uri="{BB962C8B-B14F-4D97-AF65-F5344CB8AC3E}">
        <p14:creationId xmlns:p14="http://schemas.microsoft.com/office/powerpoint/2010/main" val="3398732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C2ECB-D267-60C1-A646-CAE9CE011F4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7EF18E7-A29D-AB1C-3CB8-01DE421B68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24970FC-5B38-1FE5-7BB1-7DBF1F4482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4903812-A000-0D91-DAC7-E421E05D74F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164E8BD-9297-0486-F6ED-DDA3A3D219D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Introduction</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C7A23DB6-3160-F2FC-99A0-38D251F23B2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3669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4607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2682426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788254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B0DCC-F28A-DDB3-2062-951BC1FF9BFF}"/>
              </a:ext>
            </a:extLst>
          </p:cNvPr>
          <p:cNvSpPr>
            <a:spLocks noGrp="1"/>
          </p:cNvSpPr>
          <p:nvPr>
            <p:ph idx="1"/>
          </p:nvPr>
        </p:nvSpPr>
        <p:spPr>
          <a:xfrm>
            <a:off x="86284" y="537572"/>
            <a:ext cx="8839200" cy="381000"/>
          </a:xfrm>
        </p:spPr>
        <p:txBody>
          <a:bodyPr/>
          <a:lstStyle/>
          <a:p>
            <a:pPr marL="0" indent="0">
              <a:buNone/>
            </a:pPr>
            <a:r>
              <a:rPr lang="en-US" sz="1800" b="1" dirty="0"/>
              <a:t>Semi-join</a:t>
            </a:r>
            <a:r>
              <a:rPr lang="en-US" sz="1800" dirty="0"/>
              <a:t> is a type of join that is applied to relations to join them based on the related columns. When semi-join is applied, it returns the rows from one table for which there are matching records in another related table.</a:t>
            </a:r>
          </a:p>
        </p:txBody>
      </p:sp>
      <p:sp>
        <p:nvSpPr>
          <p:cNvPr id="3" name="Title 2">
            <a:extLst>
              <a:ext uri="{FF2B5EF4-FFF2-40B4-BE49-F238E27FC236}">
                <a16:creationId xmlns:a16="http://schemas.microsoft.com/office/drawing/2014/main" id="{F6844571-7DA5-9ED9-F5C1-3DE0B0796A13}"/>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764A872F-E8F1-50AD-6A36-AE99A6F5E4C8}"/>
              </a:ext>
            </a:extLst>
          </p:cNvPr>
          <p:cNvPicPr>
            <a:picLocks noChangeAspect="1"/>
          </p:cNvPicPr>
          <p:nvPr/>
        </p:nvPicPr>
        <p:blipFill>
          <a:blip r:embed="rId2"/>
          <a:stretch>
            <a:fillRect/>
          </a:stretch>
        </p:blipFill>
        <p:spPr>
          <a:xfrm>
            <a:off x="172570" y="1346029"/>
            <a:ext cx="3728420" cy="3251417"/>
          </a:xfrm>
          <a:prstGeom prst="rect">
            <a:avLst/>
          </a:prstGeom>
        </p:spPr>
      </p:pic>
      <p:pic>
        <p:nvPicPr>
          <p:cNvPr id="5" name="Picture 4">
            <a:extLst>
              <a:ext uri="{FF2B5EF4-FFF2-40B4-BE49-F238E27FC236}">
                <a16:creationId xmlns:a16="http://schemas.microsoft.com/office/drawing/2014/main" id="{ED7450C9-9C53-0C18-1077-00D6F3868208}"/>
              </a:ext>
            </a:extLst>
          </p:cNvPr>
          <p:cNvPicPr>
            <a:picLocks noChangeAspect="1"/>
          </p:cNvPicPr>
          <p:nvPr/>
        </p:nvPicPr>
        <p:blipFill>
          <a:blip r:embed="rId3"/>
          <a:stretch>
            <a:fillRect/>
          </a:stretch>
        </p:blipFill>
        <p:spPr>
          <a:xfrm>
            <a:off x="4648200" y="1308764"/>
            <a:ext cx="3429000" cy="3320299"/>
          </a:xfrm>
          <a:prstGeom prst="rect">
            <a:avLst/>
          </a:prstGeom>
        </p:spPr>
      </p:pic>
    </p:spTree>
    <p:extLst>
      <p:ext uri="{BB962C8B-B14F-4D97-AF65-F5344CB8AC3E}">
        <p14:creationId xmlns:p14="http://schemas.microsoft.com/office/powerpoint/2010/main" val="1261228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3A7-5C3A-CE5D-781E-54F634930B1B}"/>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EE89108F-241E-0015-80CD-AEB3CB2BB45A}"/>
              </a:ext>
            </a:extLst>
          </p:cNvPr>
          <p:cNvPicPr>
            <a:picLocks noChangeAspect="1"/>
          </p:cNvPicPr>
          <p:nvPr/>
        </p:nvPicPr>
        <p:blipFill>
          <a:blip r:embed="rId2"/>
          <a:stretch>
            <a:fillRect/>
          </a:stretch>
        </p:blipFill>
        <p:spPr>
          <a:xfrm>
            <a:off x="2746112" y="188652"/>
            <a:ext cx="6210300" cy="4241800"/>
          </a:xfrm>
          <a:prstGeom prst="rect">
            <a:avLst/>
          </a:prstGeom>
        </p:spPr>
      </p:pic>
      <p:sp>
        <p:nvSpPr>
          <p:cNvPr id="6" name="TextBox 5">
            <a:extLst>
              <a:ext uri="{FF2B5EF4-FFF2-40B4-BE49-F238E27FC236}">
                <a16:creationId xmlns:a16="http://schemas.microsoft.com/office/drawing/2014/main" id="{46014806-F337-1825-00FD-96DC024CAD7E}"/>
              </a:ext>
            </a:extLst>
          </p:cNvPr>
          <p:cNvSpPr txBox="1"/>
          <p:nvPr/>
        </p:nvSpPr>
        <p:spPr>
          <a:xfrm>
            <a:off x="-40602" y="1852610"/>
            <a:ext cx="4612046" cy="1169551"/>
          </a:xfrm>
          <a:prstGeom prst="rect">
            <a:avLst/>
          </a:prstGeom>
          <a:noFill/>
        </p:spPr>
        <p:txBody>
          <a:bodyPr wrap="square">
            <a:spAutoFit/>
          </a:bodyPr>
          <a:lstStyle/>
          <a:p>
            <a:r>
              <a:rPr lang="en-US" sz="1400" dirty="0"/>
              <a:t>X = π </a:t>
            </a:r>
            <a:r>
              <a:rPr lang="en-US" sz="1400" dirty="0" err="1"/>
              <a:t>course_id←course_id</a:t>
            </a:r>
            <a:r>
              <a:rPr lang="en-US" sz="1400" dirty="0"/>
              <a:t> (</a:t>
            </a:r>
            <a:r>
              <a:rPr lang="en-US" sz="1400" dirty="0" err="1"/>
              <a:t>σ</a:t>
            </a:r>
            <a:r>
              <a:rPr lang="en-US" sz="1400" dirty="0"/>
              <a:t> </a:t>
            </a:r>
            <a:r>
              <a:rPr lang="en-US" sz="1400" dirty="0" err="1"/>
              <a:t>dept_name</a:t>
            </a:r>
            <a:r>
              <a:rPr lang="en-US" sz="1400" dirty="0"/>
              <a:t>='History' (course))</a:t>
            </a:r>
          </a:p>
          <a:p>
            <a:endParaRPr lang="en-US" sz="1400" dirty="0"/>
          </a:p>
          <a:p>
            <a:r>
              <a:rPr lang="en-US" sz="1400" dirty="0"/>
              <a:t>Y = π ID←ID, </a:t>
            </a:r>
            <a:r>
              <a:rPr lang="en-US" sz="1400" dirty="0" err="1"/>
              <a:t>course_id←course_id</a:t>
            </a:r>
            <a:r>
              <a:rPr lang="en-US" sz="1400" dirty="0"/>
              <a:t> (student ⨝ takes)</a:t>
            </a:r>
          </a:p>
          <a:p>
            <a:endParaRPr lang="en-US" sz="1400" dirty="0"/>
          </a:p>
          <a:p>
            <a:r>
              <a:rPr lang="en-US" sz="1400" dirty="0"/>
              <a:t>Y ÷ X</a:t>
            </a:r>
          </a:p>
        </p:txBody>
      </p:sp>
      <p:sp>
        <p:nvSpPr>
          <p:cNvPr id="7" name="TextBox 6">
            <a:extLst>
              <a:ext uri="{FF2B5EF4-FFF2-40B4-BE49-F238E27FC236}">
                <a16:creationId xmlns:a16="http://schemas.microsoft.com/office/drawing/2014/main" id="{023F9C2E-6F1B-1AFC-E584-FF5555E01308}"/>
              </a:ext>
            </a:extLst>
          </p:cNvPr>
          <p:cNvSpPr txBox="1"/>
          <p:nvPr/>
        </p:nvSpPr>
        <p:spPr>
          <a:xfrm>
            <a:off x="600796" y="1483278"/>
            <a:ext cx="1527278" cy="369332"/>
          </a:xfrm>
          <a:prstGeom prst="rect">
            <a:avLst/>
          </a:prstGeom>
          <a:noFill/>
        </p:spPr>
        <p:txBody>
          <a:bodyPr wrap="none" rtlCol="0">
            <a:spAutoFit/>
          </a:bodyPr>
          <a:lstStyle/>
          <a:p>
            <a:r>
              <a:rPr lang="en-US" dirty="0"/>
              <a:t>Relax Example</a:t>
            </a:r>
          </a:p>
        </p:txBody>
      </p:sp>
    </p:spTree>
    <p:extLst>
      <p:ext uri="{BB962C8B-B14F-4D97-AF65-F5344CB8AC3E}">
        <p14:creationId xmlns:p14="http://schemas.microsoft.com/office/powerpoint/2010/main" val="3163607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202C5-BEC8-48AA-0BC9-6B7B3C3DFDD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5180AC-72D3-22AA-7B33-3DA4843179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E11D993-371E-86C5-8767-2A5B2A8289F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0ED8426-E272-A81F-008A-8941E23CF7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F9789BD-5BDC-4913-0672-828B5292682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3BDC2580-DAD2-ED8B-6E03-BE6FF831239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1221140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4" name="TextBox 9">
            <a:extLst>
              <a:ext uri="{FF2B5EF4-FFF2-40B4-BE49-F238E27FC236}">
                <a16:creationId xmlns:a16="http://schemas.microsoft.com/office/drawing/2014/main" id="{0B32C3C1-757E-6952-AFC8-6F446BCBB97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56B47-D424-6F44-C2B8-BA7B6ADF529B}"/>
              </a:ext>
            </a:extLst>
          </p:cNvPr>
          <p:cNvSpPr>
            <a:spLocks noGrp="1"/>
          </p:cNvSpPr>
          <p:nvPr>
            <p:ph type="title"/>
          </p:nvPr>
        </p:nvSpPr>
        <p:spPr/>
        <p:txBody>
          <a:bodyPr/>
          <a:lstStyle/>
          <a:p>
            <a:r>
              <a:rPr lang="en-US" dirty="0"/>
              <a:t>Functions</a:t>
            </a:r>
          </a:p>
        </p:txBody>
      </p:sp>
      <p:pic>
        <p:nvPicPr>
          <p:cNvPr id="4" name="Picture 3">
            <a:extLst>
              <a:ext uri="{FF2B5EF4-FFF2-40B4-BE49-F238E27FC236}">
                <a16:creationId xmlns:a16="http://schemas.microsoft.com/office/drawing/2014/main" id="{40BE2C8C-8265-DEAE-C43A-FEAA4CBD13E2}"/>
              </a:ext>
            </a:extLst>
          </p:cNvPr>
          <p:cNvPicPr>
            <a:picLocks noChangeAspect="1"/>
          </p:cNvPicPr>
          <p:nvPr/>
        </p:nvPicPr>
        <p:blipFill>
          <a:blip r:embed="rId2"/>
          <a:stretch>
            <a:fillRect/>
          </a:stretch>
        </p:blipFill>
        <p:spPr>
          <a:xfrm>
            <a:off x="990600" y="461432"/>
            <a:ext cx="6477000" cy="4233139"/>
          </a:xfrm>
          <a:prstGeom prst="rect">
            <a:avLst/>
          </a:prstGeom>
        </p:spPr>
      </p:pic>
    </p:spTree>
    <p:extLst>
      <p:ext uri="{BB962C8B-B14F-4D97-AF65-F5344CB8AC3E}">
        <p14:creationId xmlns:p14="http://schemas.microsoft.com/office/powerpoint/2010/main" val="23486816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DE982-1302-C4CF-4A03-8D9C05EEEBF6}"/>
              </a:ext>
            </a:extLst>
          </p:cNvPr>
          <p:cNvSpPr>
            <a:spLocks noGrp="1"/>
          </p:cNvSpPr>
          <p:nvPr>
            <p:ph type="title"/>
          </p:nvPr>
        </p:nvSpPr>
        <p:spPr/>
        <p:txBody>
          <a:bodyPr/>
          <a:lstStyle/>
          <a:p>
            <a:r>
              <a:rPr lang="en-US" dirty="0"/>
              <a:t>Functions</a:t>
            </a:r>
          </a:p>
        </p:txBody>
      </p:sp>
      <p:pic>
        <p:nvPicPr>
          <p:cNvPr id="1026" name="Picture 2">
            <a:extLst>
              <a:ext uri="{FF2B5EF4-FFF2-40B4-BE49-F238E27FC236}">
                <a16:creationId xmlns:a16="http://schemas.microsoft.com/office/drawing/2014/main" id="{2A5B0187-51A4-7746-AF38-D5542C234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7150"/>
            <a:ext cx="6400800" cy="4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9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5222-1520-7C9B-7361-D6C12C7C3F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E032BB-B6A1-DE46-E269-BC674D838B69}"/>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E657E561-E7BE-9965-ACC2-C268140D3679}"/>
              </a:ext>
            </a:extLst>
          </p:cNvPr>
          <p:cNvPicPr>
            <a:picLocks noChangeAspect="1"/>
          </p:cNvPicPr>
          <p:nvPr/>
        </p:nvPicPr>
        <p:blipFill>
          <a:blip r:embed="rId2"/>
          <a:stretch>
            <a:fillRect/>
          </a:stretch>
        </p:blipFill>
        <p:spPr>
          <a:xfrm>
            <a:off x="2031761" y="133350"/>
            <a:ext cx="6808730" cy="4438151"/>
          </a:xfrm>
          <a:prstGeom prst="rect">
            <a:avLst/>
          </a:prstGeom>
        </p:spPr>
      </p:pic>
    </p:spTree>
    <p:extLst>
      <p:ext uri="{BB962C8B-B14F-4D97-AF65-F5344CB8AC3E}">
        <p14:creationId xmlns:p14="http://schemas.microsoft.com/office/powerpoint/2010/main" val="2260983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1719262" y="893495"/>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5127463" y="1717073"/>
            <a:ext cx="482204" cy="3589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5298520" y="1509725"/>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4575216" y="1714857"/>
            <a:ext cx="849214" cy="350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1712185" y="2140713"/>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6210278" y="2308894"/>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5684318" y="2451484"/>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5649128" y="2469622"/>
            <a:ext cx="296466" cy="13590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808" y="745040"/>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151904" y="1464207"/>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87A25-F1BE-BC72-D60A-08D3D534C4F8}"/>
              </a:ext>
            </a:extLst>
          </p:cNvPr>
          <p:cNvSpPr>
            <a:spLocks noGrp="1"/>
          </p:cNvSpPr>
          <p:nvPr>
            <p:ph idx="1"/>
          </p:nvPr>
        </p:nvSpPr>
        <p:spPr/>
        <p:txBody>
          <a:bodyPr/>
          <a:lstStyle/>
          <a:p>
            <a:r>
              <a:rPr lang="en-US" dirty="0"/>
              <a:t>The are dozens if not hundreds of standard functions in SQL.</a:t>
            </a:r>
          </a:p>
          <a:p>
            <a:r>
              <a:rPr lang="en-US" dirty="0"/>
              <a:t>All DBMS implementations have product specific functions.</a:t>
            </a:r>
          </a:p>
          <a:p>
            <a:r>
              <a:rPr lang="en-US" dirty="0"/>
              <a:t>General rule:</a:t>
            </a:r>
          </a:p>
          <a:p>
            <a:pPr lvl="1"/>
            <a:r>
              <a:rPr lang="en-US" dirty="0"/>
              <a:t>If you have to do something, ask yourself</a:t>
            </a:r>
          </a:p>
          <a:p>
            <a:pPr lvl="1"/>
            <a:r>
              <a:rPr lang="en-US" dirty="0"/>
              <a:t>Am I the first one who ever had to do this?</a:t>
            </a:r>
          </a:p>
          <a:p>
            <a:pPr lvl="1"/>
            <a:r>
              <a:rPr lang="en-US" dirty="0"/>
              <a:t>If the answer is “No,” then ask Dr. Google/</a:t>
            </a:r>
            <a:r>
              <a:rPr lang="en-US" dirty="0" err="1"/>
              <a:t>ChatGPT</a:t>
            </a:r>
            <a:r>
              <a:rPr lang="en-US" dirty="0"/>
              <a:t>.</a:t>
            </a:r>
          </a:p>
          <a:p>
            <a:pPr lvl="1"/>
            <a:r>
              <a:rPr lang="en-US" dirty="0"/>
              <a:t>If the answer is Yes,” ask yourself, “Am I sure this is a good idea.”</a:t>
            </a:r>
          </a:p>
          <a:p>
            <a:r>
              <a:rPr lang="en-US" dirty="0"/>
              <a:t>The functions are useful and straightforward.</a:t>
            </a:r>
          </a:p>
          <a:p>
            <a:r>
              <a:rPr lang="en-US" dirty="0"/>
              <a:t>Some examples </a:t>
            </a:r>
            <a:r>
              <a:rPr lang="en-US" dirty="0">
                <a:sym typeface="Wingdings" pitchFamily="2" charset="2"/>
              </a:rPr>
              <a:t> To the notebook we go, </a:t>
            </a:r>
            <a:r>
              <a:rPr lang="en-US" dirty="0" err="1">
                <a:sym typeface="Wingdings" pitchFamily="2" charset="2"/>
              </a:rPr>
              <a:t>yo</a:t>
            </a:r>
            <a:r>
              <a:rPr lang="en-US" dirty="0">
                <a:sym typeface="Wingdings" pitchFamily="2" charset="2"/>
              </a:rPr>
              <a:t> ho!</a:t>
            </a:r>
            <a:endParaRPr lang="en-US" dirty="0"/>
          </a:p>
        </p:txBody>
      </p:sp>
      <p:sp>
        <p:nvSpPr>
          <p:cNvPr id="3" name="Title 2">
            <a:extLst>
              <a:ext uri="{FF2B5EF4-FFF2-40B4-BE49-F238E27FC236}">
                <a16:creationId xmlns:a16="http://schemas.microsoft.com/office/drawing/2014/main" id="{E07D0FEF-ACD9-99AC-905D-79B4F92EEE29}"/>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7637727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0DE4D-DB5C-79B8-3471-27A81E5174C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AC0D9593-859C-BE83-9F5C-EA8127D1B6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373EA18-BC73-5ABF-B1F7-247C15FE306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391F29CF-3FAB-9AD3-22FF-A1A6EE4409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FB2C31C0-0E46-9ED6-7CE0-766F6A52E522}"/>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p>
        </p:txBody>
      </p:sp>
      <p:sp>
        <p:nvSpPr>
          <p:cNvPr id="4" name="TextBox 9">
            <a:extLst>
              <a:ext uri="{FF2B5EF4-FFF2-40B4-BE49-F238E27FC236}">
                <a16:creationId xmlns:a16="http://schemas.microsoft.com/office/drawing/2014/main" id="{FE34F9B8-FD04-8AD3-09D1-948CE53F946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7063598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
        <p:nvSpPr>
          <p:cNvPr id="3" name="Rounded Rectangle 2">
            <a:extLst>
              <a:ext uri="{FF2B5EF4-FFF2-40B4-BE49-F238E27FC236}">
                <a16:creationId xmlns:a16="http://schemas.microsoft.com/office/drawing/2014/main" id="{FD426261-3273-1DBB-7A07-91CEDC821658}"/>
              </a:ext>
            </a:extLst>
          </p:cNvPr>
          <p:cNvSpPr/>
          <p:nvPr/>
        </p:nvSpPr>
        <p:spPr bwMode="auto">
          <a:xfrm>
            <a:off x="5943600" y="3790950"/>
            <a:ext cx="2438400" cy="990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Show performance in</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Notebook</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02394-2CE0-41CD-EAF9-0E0BBFA5AAE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E25E18BC-4934-F1C7-313B-365A8728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6C847B9D-18DE-B34F-6672-EF5DBB09403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4E85DB4A-F714-CD7C-95F3-853D190B15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4DFDED1-B586-906E-91CF-6B9A91F2B2A5}"/>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and Trigger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4" name="TextBox 9">
            <a:extLst>
              <a:ext uri="{FF2B5EF4-FFF2-40B4-BE49-F238E27FC236}">
                <a16:creationId xmlns:a16="http://schemas.microsoft.com/office/drawing/2014/main" id="{DCF7B901-5439-86E0-899E-8A72AE5B8CE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37835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12" name="TextBox 9">
            <a:extLst>
              <a:ext uri="{FF2B5EF4-FFF2-40B4-BE49-F238E27FC236}">
                <a16:creationId xmlns:a16="http://schemas.microsoft.com/office/drawing/2014/main" id="{4CE0C69E-5E62-9D05-9ADA-475AB52900D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29566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FF1C-DAA2-5DEF-D24C-407EFE4E9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F3CBF-F373-617C-79C9-CF8CCCBEAF4D}"/>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1357871A-1022-5486-B37E-88863406CDE9}"/>
              </a:ext>
            </a:extLst>
          </p:cNvPr>
          <p:cNvSpPr>
            <a:spLocks noGrp="1"/>
          </p:cNvSpPr>
          <p:nvPr>
            <p:ph idx="1"/>
          </p:nvPr>
        </p:nvSpPr>
        <p:spPr/>
        <p:txBody>
          <a:bodyPr/>
          <a:lstStyle/>
          <a:p>
            <a:pPr marL="0" indent="0">
              <a:buNone/>
            </a:pPr>
            <a:r>
              <a:rPr lang="en-US" sz="1300" b="1" dirty="0"/>
              <a:t>Rule 1: Information Rule</a:t>
            </a:r>
          </a:p>
          <a:p>
            <a:pPr marL="0" indent="0">
              <a:buNone/>
            </a:pPr>
            <a:r>
              <a:rPr lang="en-US" sz="1300" b="1"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7541451-9AAA-DA57-4423-CFDFE0C89A38}"/>
              </a:ext>
            </a:extLst>
          </p:cNvPr>
          <p:cNvSpPr>
            <a:spLocks noGrp="1"/>
          </p:cNvSpPr>
          <p:nvPr>
            <p:ph idx="10"/>
          </p:nvPr>
        </p:nvSpPr>
        <p:spPr>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b="1" dirty="0"/>
              <a:t>Rule 6: View Updating Rule</a:t>
            </a:r>
          </a:p>
          <a:p>
            <a:pPr marL="0" indent="0">
              <a:buNone/>
            </a:pPr>
            <a:r>
              <a:rPr lang="en-US" sz="1300" b="1"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27978353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2" name="TextBox 9">
            <a:extLst>
              <a:ext uri="{FF2B5EF4-FFF2-40B4-BE49-F238E27FC236}">
                <a16:creationId xmlns:a16="http://schemas.microsoft.com/office/drawing/2014/main" id="{D00E776C-DF46-3BBB-23C2-1C7948C071A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92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8394157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2" name="TextBox 9">
            <a:extLst>
              <a:ext uri="{FF2B5EF4-FFF2-40B4-BE49-F238E27FC236}">
                <a16:creationId xmlns:a16="http://schemas.microsoft.com/office/drawing/2014/main" id="{9EC860EB-255D-E9FE-5877-891738532BF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95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827623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
        <p:nvSpPr>
          <p:cNvPr id="2" name="TextBox 1">
            <a:extLst>
              <a:ext uri="{FF2B5EF4-FFF2-40B4-BE49-F238E27FC236}">
                <a16:creationId xmlns:a16="http://schemas.microsoft.com/office/drawing/2014/main" id="{2F86147B-7137-C9A0-34F3-1871B5B23188}"/>
              </a:ext>
            </a:extLst>
          </p:cNvPr>
          <p:cNvSpPr txBox="1"/>
          <p:nvPr/>
        </p:nvSpPr>
        <p:spPr>
          <a:xfrm>
            <a:off x="304800" y="2876550"/>
            <a:ext cx="1978298"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 on 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delete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delete</a:t>
            </a:r>
          </a:p>
        </p:txBody>
      </p:sp>
    </p:spTree>
    <p:extLst>
      <p:ext uri="{BB962C8B-B14F-4D97-AF65-F5344CB8AC3E}">
        <p14:creationId xmlns:p14="http://schemas.microsoft.com/office/powerpoint/2010/main" val="29763802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90698</TotalTime>
  <Words>6797</Words>
  <Application>Microsoft Macintosh PowerPoint</Application>
  <PresentationFormat>On-screen Show (16:9)</PresentationFormat>
  <Paragraphs>723</Paragraphs>
  <Slides>107</Slides>
  <Notes>59</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107</vt:i4>
      </vt:variant>
    </vt:vector>
  </HeadingPairs>
  <TitlesOfParts>
    <vt:vector size="132" baseType="lpstr">
      <vt:lpstr>ＭＳ Ｐゴシック</vt:lpstr>
      <vt:lpstr>Arial</vt:lpstr>
      <vt:lpstr>Calibri</vt:lpstr>
      <vt:lpstr>Helvetica</vt:lpstr>
      <vt:lpstr>Monotype Sorts</vt:lpstr>
      <vt:lpstr>Museo For Dell</vt:lpstr>
      <vt:lpstr>Museo Sans For Dell</vt:lpstr>
      <vt:lpstr>source-serif-pro</vt:lpstr>
      <vt:lpstr>Symbol</vt:lpstr>
      <vt:lpstr>Tahoma</vt:lpstr>
      <vt:lpstr>Times New Roman</vt:lpstr>
      <vt:lpstr>Webdings</vt:lpstr>
      <vt:lpstr>Wingdings</vt:lpstr>
      <vt:lpstr>Office Theme</vt:lpstr>
      <vt:lpstr>2_db-5-grey</vt:lpstr>
      <vt:lpstr>7_db-5-grey</vt:lpstr>
      <vt:lpstr>3_db-5-grey</vt:lpstr>
      <vt:lpstr>1_Office Theme</vt:lpstr>
      <vt:lpstr>4_db-5-grey</vt:lpstr>
      <vt:lpstr>6_db-5-grey</vt:lpstr>
      <vt:lpstr>2_Office Theme</vt:lpstr>
      <vt:lpstr>3_Office Theme</vt:lpstr>
      <vt:lpstr>5_db-5-grey</vt:lpstr>
      <vt:lpstr>8_db-5-grey</vt:lpstr>
      <vt:lpstr>5_Office Theme</vt:lpstr>
      <vt:lpstr>PowerPoint Presentation</vt:lpstr>
      <vt:lpstr>PowerPoint Presentation</vt:lpstr>
      <vt:lpstr>Contents</vt:lpstr>
      <vt:lpstr>PowerPoint Presentation</vt:lpstr>
      <vt:lpstr>Course Updates</vt:lpstr>
      <vt:lpstr>PowerPoint Presentation</vt:lpstr>
      <vt:lpstr>PowerPoint Presentation</vt:lpstr>
      <vt:lpstr>Relational Model</vt:lpstr>
      <vt:lpstr>Codd’s 12 Rules</vt:lpstr>
      <vt:lpstr>Codd’s 12 Rules</vt:lpstr>
      <vt:lpstr>PowerPoint Presentation</vt:lpstr>
      <vt:lpstr>Metadata and System Tables</vt:lpstr>
      <vt:lpstr>Some Terms</vt:lpstr>
      <vt:lpstr>Concepts</vt:lpstr>
      <vt:lpstr>Switch to Notebook</vt:lpstr>
      <vt:lpstr>Data Definition Language (DDL)</vt:lpstr>
      <vt:lpstr>Metadata and Catalog</vt:lpstr>
      <vt:lpstr>Data Dictionary Storage</vt:lpstr>
      <vt:lpstr>Relational Representation of System Metadata</vt:lpstr>
      <vt:lpstr>MySQL Catalog (Information_Schema)</vt:lpstr>
      <vt:lpstr>Switch to Notebook</vt:lpstr>
      <vt:lpstr>PowerPoint Presentation</vt:lpstr>
      <vt:lpstr>which can theoretically be updated</vt:lpstr>
      <vt:lpstr>PowerPoint Presentation</vt:lpstr>
      <vt:lpstr>PowerPoint Presentation</vt:lpstr>
      <vt:lpstr>Specialization</vt:lpstr>
      <vt:lpstr>Specialization Example</vt:lpstr>
      <vt:lpstr>Inheritance/Specialization</vt:lpstr>
      <vt:lpstr>Specialization</vt:lpstr>
      <vt:lpstr>One Table</vt:lpstr>
      <vt:lpstr>Two Table</vt:lpstr>
      <vt:lpstr>Three Table</vt:lpstr>
      <vt:lpstr>Switch to Notebook</vt:lpstr>
      <vt:lpstr>PowerPoint Presentation</vt:lpstr>
      <vt:lpstr>Complex Attributes</vt:lpstr>
      <vt:lpstr>Composite Attributes</vt:lpstr>
      <vt:lpstr>Entity Attributes</vt:lpstr>
      <vt:lpstr>Example from IMDB</vt:lpstr>
      <vt:lpstr>PowerPoint Presentation</vt:lpstr>
      <vt:lpstr>Degree of a Relationship Set</vt:lpstr>
      <vt:lpstr>Non-binary Relationship Sets</vt:lpstr>
      <vt:lpstr>Mapping Cardinality Constraints</vt:lpstr>
      <vt:lpstr>Mapping Cardinalities</vt:lpstr>
      <vt:lpstr>Mapping Cardinalities </vt:lpstr>
      <vt:lpstr>Representing Cardinality Constraints in ER Diagram</vt:lpstr>
      <vt:lpstr>One-to-Many Relationship</vt:lpstr>
      <vt:lpstr>Many-to-One Relationships</vt:lpstr>
      <vt:lpstr>Many-to-Many Relationship</vt:lpstr>
      <vt:lpstr>Total and Partial Participation</vt:lpstr>
      <vt:lpstr>Notation for Expressing More Complex Constraints</vt:lpstr>
      <vt:lpstr>PowerPoint Presentation</vt:lpstr>
      <vt:lpstr>Aggregation</vt:lpstr>
      <vt:lpstr>Aggregation (Cont.)</vt:lpstr>
      <vt:lpstr>Aggregation (Cont.)</vt:lpstr>
      <vt:lpstr>Reduction to Relational Schemas</vt:lpstr>
      <vt:lpstr>Let’s Do an Example in Crow’s Foot</vt:lpstr>
      <vt:lpstr>PowerPoint Presentation</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Simplistic, Conceptual Mapping (Examples)</vt:lpstr>
      <vt:lpstr>Application Architecture</vt:lpstr>
      <vt:lpstr>Let’s Look at the Project</vt:lpstr>
      <vt:lpstr>PowerPoint Presentation</vt:lpstr>
      <vt:lpstr>What are all those other Symbols?</vt:lpstr>
      <vt:lpstr>Thinking about JOINs</vt:lpstr>
      <vt:lpstr>What are all those other Symbols?</vt:lpstr>
      <vt:lpstr>Anti – Join</vt:lpstr>
      <vt:lpstr>Group By, Order By</vt:lpstr>
      <vt:lpstr>Semi-Join</vt:lpstr>
      <vt:lpstr>Division</vt:lpstr>
      <vt:lpstr>PowerPoint Presentation</vt:lpstr>
      <vt:lpstr>PowerPoint Presentation</vt:lpstr>
      <vt:lpstr>Functions</vt:lpstr>
      <vt:lpstr>Functions</vt:lpstr>
      <vt:lpstr>Functions</vt:lpstr>
      <vt:lpstr>Functions</vt:lpstr>
      <vt:lpstr>PowerPoint Presentation</vt:lpstr>
      <vt:lpstr>Index Creation</vt:lpstr>
      <vt:lpstr>Index Creation Example</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Switch to Notebook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616</cp:revision>
  <cp:lastPrinted>2018-11-15T21:01:50Z</cp:lastPrinted>
  <dcterms:created xsi:type="dcterms:W3CDTF">2010-04-12T23:12:02Z</dcterms:created>
  <dcterms:modified xsi:type="dcterms:W3CDTF">2025-02-20T16:36:41Z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